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6" r:id="rId6"/>
    <p:sldId id="260" r:id="rId7"/>
    <p:sldId id="267" r:id="rId8"/>
    <p:sldId id="261" r:id="rId9"/>
    <p:sldId id="262" r:id="rId10"/>
    <p:sldId id="263" r:id="rId11"/>
    <p:sldId id="264" r:id="rId12"/>
    <p:sldId id="265" r:id="rId13"/>
  </p:sldIdLst>
  <p:sldSz cx="14630400" cy="8229600"/>
  <p:notesSz cx="8229600" cy="14630400"/>
  <p:embeddedFontLst>
    <p:embeddedFont>
      <p:font typeface="Arimo" panose="020B0604020202020204" charset="0"/>
      <p:regular r:id="rId15"/>
    </p:embeddedFont>
    <p:embeddedFont>
      <p:font typeface="Calibri" panose="020F0502020204030204" pitchFamily="34" charset="0"/>
      <p:regular r:id="rId16"/>
      <p:bold r:id="rId17"/>
      <p:italic r:id="rId18"/>
      <p:boldItalic r:id="rId19"/>
    </p:embeddedFont>
    <p:embeddedFont>
      <p:font typeface="Outfit Extra Bold" panose="020B0604020202020204" charset="0"/>
      <p:regular r:id="rId20"/>
    </p:embeddedFont>
  </p:embeddedFontLst>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4" d="100"/>
          <a:sy n="54" d="100"/>
        </p:scale>
        <p:origin x="94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ALMA%20HUD\Desktop\non%20profit%20funding%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LMA%20HUD\Desktop\non%20profit%20funding%20analysis.xlsx" TargetMode="External"/><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SALMA%20HUD\Desktop\non%20profit%20funding%20analysi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[non profit funding analysis.xlsx]Sheet9!PivotTable7</c:name>
    <c:fmtId val="-1"/>
  </c:pivotSource>
  <c:chart>
    <c:autoTitleDeleted val="1"/>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NG"/>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Sheet9!$B$3</c:f>
              <c:strCache>
                <c:ptCount val="1"/>
                <c:pt idx="0">
                  <c:v>Sum of Funding Amount($)</c:v>
                </c:pt>
              </c:strCache>
            </c:strRef>
          </c:tx>
          <c:spPr>
            <a:noFill/>
            <a:ln w="25400" cap="flat" cmpd="sng" algn="ctr">
              <a:solidFill>
                <a:schemeClr val="accent1"/>
              </a:solidFill>
              <a:miter lim="800000"/>
            </a:ln>
            <a:effectLst/>
          </c:spPr>
          <c:invertIfNegative val="0"/>
          <c:cat>
            <c:strRef>
              <c:f>Sheet9!$A$4:$A$15</c:f>
              <c:strCache>
                <c:ptCount val="11"/>
                <c:pt idx="0">
                  <c:v>Education</c:v>
                </c:pt>
                <c:pt idx="1">
                  <c:v>Healthcare</c:v>
                </c:pt>
                <c:pt idx="2">
                  <c:v>Environmental</c:v>
                </c:pt>
                <c:pt idx="3">
                  <c:v>Food Security</c:v>
                </c:pt>
                <c:pt idx="4">
                  <c:v>Veterans Services</c:v>
                </c:pt>
                <c:pt idx="5">
                  <c:v>Housing</c:v>
                </c:pt>
                <c:pt idx="6">
                  <c:v>Youth Development</c:v>
                </c:pt>
                <c:pt idx="7">
                  <c:v>Gender Equality</c:v>
                </c:pt>
                <c:pt idx="8">
                  <c:v>Arts &amp; Culture</c:v>
                </c:pt>
                <c:pt idx="9">
                  <c:v>Elderly Care</c:v>
                </c:pt>
                <c:pt idx="10">
                  <c:v>Humanitarian</c:v>
                </c:pt>
              </c:strCache>
            </c:strRef>
          </c:cat>
          <c:val>
            <c:numRef>
              <c:f>Sheet9!$B$4:$B$15</c:f>
              <c:numCache>
                <c:formatCode>General</c:formatCode>
                <c:ptCount val="11"/>
                <c:pt idx="0">
                  <c:v>69860000</c:v>
                </c:pt>
                <c:pt idx="1">
                  <c:v>65785000</c:v>
                </c:pt>
                <c:pt idx="2">
                  <c:v>16760000</c:v>
                </c:pt>
                <c:pt idx="3">
                  <c:v>16350000</c:v>
                </c:pt>
                <c:pt idx="4">
                  <c:v>15870000</c:v>
                </c:pt>
                <c:pt idx="5">
                  <c:v>11740000</c:v>
                </c:pt>
                <c:pt idx="6">
                  <c:v>9490000</c:v>
                </c:pt>
                <c:pt idx="7">
                  <c:v>7310000</c:v>
                </c:pt>
                <c:pt idx="8">
                  <c:v>6520000</c:v>
                </c:pt>
                <c:pt idx="9">
                  <c:v>5340000</c:v>
                </c:pt>
                <c:pt idx="10">
                  <c:v>4530000</c:v>
                </c:pt>
              </c:numCache>
            </c:numRef>
          </c:val>
          <c:extLst>
            <c:ext xmlns:c16="http://schemas.microsoft.com/office/drawing/2014/chart" uri="{C3380CC4-5D6E-409C-BE32-E72D297353CC}">
              <c16:uniqueId val="{00000000-BC8D-4D81-844F-92E3E049AE43}"/>
            </c:ext>
          </c:extLst>
        </c:ser>
        <c:ser>
          <c:idx val="1"/>
          <c:order val="1"/>
          <c:tx>
            <c:strRef>
              <c:f>Sheet9!$C$3</c:f>
              <c:strCache>
                <c:ptCount val="1"/>
                <c:pt idx="0">
                  <c:v>Sum of PERCENTAGES</c:v>
                </c:pt>
              </c:strCache>
            </c:strRef>
          </c:tx>
          <c:spPr>
            <a:noFill/>
            <a:ln w="25400" cap="flat" cmpd="sng" algn="ctr">
              <a:solidFill>
                <a:schemeClr val="accent2"/>
              </a:solidFill>
              <a:miter lim="800000"/>
            </a:ln>
            <a:effectLst/>
          </c:spPr>
          <c:invertIfNegative val="0"/>
          <c:cat>
            <c:strRef>
              <c:f>Sheet9!$A$4:$A$15</c:f>
              <c:strCache>
                <c:ptCount val="11"/>
                <c:pt idx="0">
                  <c:v>Education</c:v>
                </c:pt>
                <c:pt idx="1">
                  <c:v>Healthcare</c:v>
                </c:pt>
                <c:pt idx="2">
                  <c:v>Environmental</c:v>
                </c:pt>
                <c:pt idx="3">
                  <c:v>Food Security</c:v>
                </c:pt>
                <c:pt idx="4">
                  <c:v>Veterans Services</c:v>
                </c:pt>
                <c:pt idx="5">
                  <c:v>Housing</c:v>
                </c:pt>
                <c:pt idx="6">
                  <c:v>Youth Development</c:v>
                </c:pt>
                <c:pt idx="7">
                  <c:v>Gender Equality</c:v>
                </c:pt>
                <c:pt idx="8">
                  <c:v>Arts &amp; Culture</c:v>
                </c:pt>
                <c:pt idx="9">
                  <c:v>Elderly Care</c:v>
                </c:pt>
                <c:pt idx="10">
                  <c:v>Humanitarian</c:v>
                </c:pt>
              </c:strCache>
            </c:strRef>
          </c:cat>
          <c:val>
            <c:numRef>
              <c:f>Sheet9!$C$4:$C$15</c:f>
              <c:numCache>
                <c:formatCode>0.00</c:formatCode>
                <c:ptCount val="11"/>
                <c:pt idx="0">
                  <c:v>0.30432793883818693</c:v>
                </c:pt>
                <c:pt idx="1">
                  <c:v>0.28657620178170806</c:v>
                </c:pt>
                <c:pt idx="2">
                  <c:v>7.3010825292413581E-2</c:v>
                </c:pt>
                <c:pt idx="3">
                  <c:v>7.1224760950534732E-2</c:v>
                </c:pt>
                <c:pt idx="4">
                  <c:v>6.913375879418876E-2</c:v>
                </c:pt>
                <c:pt idx="5">
                  <c:v>5.1142427740628604E-2</c:v>
                </c:pt>
                <c:pt idx="6">
                  <c:v>4.1340855132756857E-2</c:v>
                </c:pt>
                <c:pt idx="7">
                  <c:v>3.1844220339352226E-2</c:v>
                </c:pt>
                <c:pt idx="8">
                  <c:v>2.8402779290366144E-2</c:v>
                </c:pt>
                <c:pt idx="9">
                  <c:v>2.3262398989348957E-2</c:v>
                </c:pt>
                <c:pt idx="10">
                  <c:v>1.9733832850515127E-2</c:v>
                </c:pt>
              </c:numCache>
            </c:numRef>
          </c:val>
          <c:extLst>
            <c:ext xmlns:c16="http://schemas.microsoft.com/office/drawing/2014/chart" uri="{C3380CC4-5D6E-409C-BE32-E72D297353CC}">
              <c16:uniqueId val="{00000001-BC8D-4D81-844F-92E3E049AE43}"/>
            </c:ext>
          </c:extLst>
        </c:ser>
        <c:dLbls>
          <c:showLegendKey val="0"/>
          <c:showVal val="0"/>
          <c:showCatName val="0"/>
          <c:showSerName val="0"/>
          <c:showPercent val="0"/>
          <c:showBubbleSize val="0"/>
        </c:dLbls>
        <c:gapWidth val="164"/>
        <c:overlap val="-35"/>
        <c:axId val="473509664"/>
        <c:axId val="473509992"/>
      </c:barChart>
      <c:catAx>
        <c:axId val="47350966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NG"/>
          </a:p>
        </c:txPr>
        <c:crossAx val="473509992"/>
        <c:crosses val="autoZero"/>
        <c:auto val="1"/>
        <c:lblAlgn val="ctr"/>
        <c:lblOffset val="100"/>
        <c:noMultiLvlLbl val="0"/>
      </c:catAx>
      <c:valAx>
        <c:axId val="47350999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NG"/>
          </a:p>
        </c:txPr>
        <c:crossAx val="473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NG"/>
        </a:p>
      </c:txPr>
    </c:title>
    <c:autoTitleDeleted val="0"/>
    <c:plotArea>
      <c:layout>
        <c:manualLayout>
          <c:layoutTarget val="inner"/>
          <c:xMode val="edge"/>
          <c:yMode val="edge"/>
          <c:x val="0.11723306325839705"/>
          <c:y val="0.17041861606705799"/>
          <c:w val="0.80715529308836398"/>
          <c:h val="0.72510061242344703"/>
        </c:manualLayout>
      </c:layout>
      <c:scatterChart>
        <c:scatterStyle val="lineMarker"/>
        <c:varyColors val="0"/>
        <c:ser>
          <c:idx val="0"/>
          <c:order val="0"/>
          <c:tx>
            <c:strRef>
              <c:f>Sheet7!$B$1</c:f>
              <c:strCache>
                <c:ptCount val="1"/>
                <c:pt idx="0">
                  <c:v>Program Service Expenses ($)</c:v>
                </c:pt>
              </c:strCache>
            </c:strRef>
          </c:tx>
          <c:spPr>
            <a:ln w="25400" cap="rnd">
              <a:noFill/>
              <a:round/>
            </a:ln>
            <a:effectLst/>
          </c:spPr>
          <c:marker>
            <c:symbol val="circle"/>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c:spPr>
          </c:marker>
          <c:trendline>
            <c:spPr>
              <a:ln w="9525" cap="rnd">
                <a:solidFill>
                  <a:schemeClr val="accent1"/>
                </a:solidFill>
              </a:ln>
              <a:effectLst/>
            </c:spPr>
            <c:trendlineType val="linear"/>
            <c:dispRSqr val="0"/>
            <c:dispEq val="0"/>
          </c:trendline>
          <c:xVal>
            <c:numRef>
              <c:f>Sheet7!$A$2:$A$191</c:f>
              <c:numCache>
                <c:formatCode>0.00</c:formatCode>
                <c:ptCount val="190"/>
                <c:pt idx="0">
                  <c:v>2450000</c:v>
                </c:pt>
                <c:pt idx="1">
                  <c:v>1875000</c:v>
                </c:pt>
                <c:pt idx="2">
                  <c:v>980000</c:v>
                </c:pt>
                <c:pt idx="3">
                  <c:v>750000</c:v>
                </c:pt>
                <c:pt idx="4">
                  <c:v>1250000</c:v>
                </c:pt>
                <c:pt idx="5">
                  <c:v>680000</c:v>
                </c:pt>
                <c:pt idx="6">
                  <c:v>1560000</c:v>
                </c:pt>
                <c:pt idx="7">
                  <c:v>890000</c:v>
                </c:pt>
                <c:pt idx="8">
                  <c:v>450000</c:v>
                </c:pt>
                <c:pt idx="9">
                  <c:v>1100000</c:v>
                </c:pt>
                <c:pt idx="10">
                  <c:v>2100000</c:v>
                </c:pt>
                <c:pt idx="11">
                  <c:v>1950000</c:v>
                </c:pt>
                <c:pt idx="12">
                  <c:v>875000</c:v>
                </c:pt>
                <c:pt idx="13">
                  <c:v>1680000</c:v>
                </c:pt>
                <c:pt idx="14">
                  <c:v>920000</c:v>
                </c:pt>
                <c:pt idx="15">
                  <c:v>780000</c:v>
                </c:pt>
                <c:pt idx="16">
                  <c:v>1450000</c:v>
                </c:pt>
                <c:pt idx="17">
                  <c:v>550000</c:v>
                </c:pt>
                <c:pt idx="18">
                  <c:v>890000</c:v>
                </c:pt>
                <c:pt idx="19">
                  <c:v>1200000</c:v>
                </c:pt>
                <c:pt idx="20">
                  <c:v>1350000</c:v>
                </c:pt>
                <c:pt idx="21">
                  <c:v>2200000</c:v>
                </c:pt>
                <c:pt idx="22">
                  <c:v>950000</c:v>
                </c:pt>
                <c:pt idx="23">
                  <c:v>680000</c:v>
                </c:pt>
                <c:pt idx="24">
                  <c:v>890000</c:v>
                </c:pt>
                <c:pt idx="25">
                  <c:v>1450000</c:v>
                </c:pt>
                <c:pt idx="26">
                  <c:v>1680000</c:v>
                </c:pt>
                <c:pt idx="27">
                  <c:v>920000</c:v>
                </c:pt>
                <c:pt idx="28">
                  <c:v>550000</c:v>
                </c:pt>
                <c:pt idx="29">
                  <c:v>1300000</c:v>
                </c:pt>
                <c:pt idx="30">
                  <c:v>1950000</c:v>
                </c:pt>
                <c:pt idx="31">
                  <c:v>1750000</c:v>
                </c:pt>
                <c:pt idx="32">
                  <c:v>825000</c:v>
                </c:pt>
                <c:pt idx="33">
                  <c:v>1580000</c:v>
                </c:pt>
                <c:pt idx="34">
                  <c:v>880000</c:v>
                </c:pt>
                <c:pt idx="35">
                  <c:v>750000</c:v>
                </c:pt>
                <c:pt idx="36">
                  <c:v>1380000</c:v>
                </c:pt>
                <c:pt idx="37">
                  <c:v>590000</c:v>
                </c:pt>
                <c:pt idx="38">
                  <c:v>950000</c:v>
                </c:pt>
                <c:pt idx="39">
                  <c:v>1150000</c:v>
                </c:pt>
                <c:pt idx="40">
                  <c:v>1680000</c:v>
                </c:pt>
                <c:pt idx="41">
                  <c:v>2100000</c:v>
                </c:pt>
                <c:pt idx="42">
                  <c:v>920000</c:v>
                </c:pt>
                <c:pt idx="43">
                  <c:v>780000</c:v>
                </c:pt>
                <c:pt idx="44">
                  <c:v>1050000</c:v>
                </c:pt>
                <c:pt idx="45">
                  <c:v>1580000</c:v>
                </c:pt>
                <c:pt idx="46">
                  <c:v>1920000</c:v>
                </c:pt>
                <c:pt idx="47">
                  <c:v>850000</c:v>
                </c:pt>
                <c:pt idx="48">
                  <c:v>480000</c:v>
                </c:pt>
                <c:pt idx="49">
                  <c:v>1250000</c:v>
                </c:pt>
                <c:pt idx="50">
                  <c:v>1850000</c:v>
                </c:pt>
                <c:pt idx="51">
                  <c:v>1650000</c:v>
                </c:pt>
                <c:pt idx="52">
                  <c:v>795000</c:v>
                </c:pt>
                <c:pt idx="53">
                  <c:v>1480000</c:v>
                </c:pt>
                <c:pt idx="54">
                  <c:v>850000</c:v>
                </c:pt>
                <c:pt idx="55">
                  <c:v>720000</c:v>
                </c:pt>
                <c:pt idx="56">
                  <c:v>1520000</c:v>
                </c:pt>
                <c:pt idx="57">
                  <c:v>580000</c:v>
                </c:pt>
                <c:pt idx="58">
                  <c:v>920000</c:v>
                </c:pt>
                <c:pt idx="59">
                  <c:v>1280000</c:v>
                </c:pt>
                <c:pt idx="60">
                  <c:v>1750000</c:v>
                </c:pt>
                <c:pt idx="61">
                  <c:v>2050000</c:v>
                </c:pt>
                <c:pt idx="62">
                  <c:v>890000</c:v>
                </c:pt>
                <c:pt idx="63">
                  <c:v>750000</c:v>
                </c:pt>
                <c:pt idx="64">
                  <c:v>980000</c:v>
                </c:pt>
                <c:pt idx="65">
                  <c:v>1380000</c:v>
                </c:pt>
                <c:pt idx="66">
                  <c:v>1580000</c:v>
                </c:pt>
                <c:pt idx="67">
                  <c:v>880000</c:v>
                </c:pt>
                <c:pt idx="68">
                  <c:v>520000</c:v>
                </c:pt>
                <c:pt idx="69">
                  <c:v>1150000</c:v>
                </c:pt>
                <c:pt idx="70">
                  <c:v>1920000</c:v>
                </c:pt>
                <c:pt idx="71">
                  <c:v>1680000</c:v>
                </c:pt>
                <c:pt idx="72">
                  <c:v>850000</c:v>
                </c:pt>
                <c:pt idx="73">
                  <c:v>680000</c:v>
                </c:pt>
                <c:pt idx="74">
                  <c:v>920000</c:v>
                </c:pt>
                <c:pt idx="75">
                  <c:v>1450000</c:v>
                </c:pt>
                <c:pt idx="76">
                  <c:v>1750000</c:v>
                </c:pt>
                <c:pt idx="77">
                  <c:v>950000</c:v>
                </c:pt>
                <c:pt idx="78">
                  <c:v>480000</c:v>
                </c:pt>
                <c:pt idx="79">
                  <c:v>1280000</c:v>
                </c:pt>
                <c:pt idx="80">
                  <c:v>2200000</c:v>
                </c:pt>
                <c:pt idx="81">
                  <c:v>1920000</c:v>
                </c:pt>
                <c:pt idx="82">
                  <c:v>880000</c:v>
                </c:pt>
                <c:pt idx="83">
                  <c:v>1580000</c:v>
                </c:pt>
                <c:pt idx="84">
                  <c:v>920000</c:v>
                </c:pt>
                <c:pt idx="85">
                  <c:v>780000</c:v>
                </c:pt>
                <c:pt idx="86">
                  <c:v>1450000</c:v>
                </c:pt>
                <c:pt idx="87">
                  <c:v>580000</c:v>
                </c:pt>
                <c:pt idx="88">
                  <c:v>950000</c:v>
                </c:pt>
                <c:pt idx="89">
                  <c:v>1200000</c:v>
                </c:pt>
                <c:pt idx="90">
                  <c:v>1850000</c:v>
                </c:pt>
                <c:pt idx="91">
                  <c:v>1680000</c:v>
                </c:pt>
                <c:pt idx="92">
                  <c:v>920000</c:v>
                </c:pt>
                <c:pt idx="93">
                  <c:v>750000</c:v>
                </c:pt>
                <c:pt idx="94">
                  <c:v>980000</c:v>
                </c:pt>
                <c:pt idx="95">
                  <c:v>1450000</c:v>
                </c:pt>
                <c:pt idx="96">
                  <c:v>1750000</c:v>
                </c:pt>
                <c:pt idx="97">
                  <c:v>880000</c:v>
                </c:pt>
                <c:pt idx="98">
                  <c:v>520000</c:v>
                </c:pt>
                <c:pt idx="99">
                  <c:v>1280000</c:v>
                </c:pt>
                <c:pt idx="100">
                  <c:v>1920000</c:v>
                </c:pt>
                <c:pt idx="101">
                  <c:v>1580000</c:v>
                </c:pt>
                <c:pt idx="102">
                  <c:v>850000</c:v>
                </c:pt>
                <c:pt idx="103">
                  <c:v>680000</c:v>
                </c:pt>
                <c:pt idx="104">
                  <c:v>920000</c:v>
                </c:pt>
                <c:pt idx="105">
                  <c:v>1380000</c:v>
                </c:pt>
                <c:pt idx="106">
                  <c:v>1680000</c:v>
                </c:pt>
                <c:pt idx="107">
                  <c:v>950000</c:v>
                </c:pt>
                <c:pt idx="108">
                  <c:v>480000</c:v>
                </c:pt>
                <c:pt idx="109">
                  <c:v>1150000</c:v>
                </c:pt>
                <c:pt idx="110">
                  <c:v>2100000</c:v>
                </c:pt>
                <c:pt idx="111">
                  <c:v>1750000</c:v>
                </c:pt>
                <c:pt idx="112">
                  <c:v>920000</c:v>
                </c:pt>
                <c:pt idx="113">
                  <c:v>780000</c:v>
                </c:pt>
                <c:pt idx="114">
                  <c:v>1050000</c:v>
                </c:pt>
                <c:pt idx="115">
                  <c:v>1580000</c:v>
                </c:pt>
                <c:pt idx="116">
                  <c:v>1920000</c:v>
                </c:pt>
                <c:pt idx="117">
                  <c:v>880000</c:v>
                </c:pt>
                <c:pt idx="118">
                  <c:v>520000</c:v>
                </c:pt>
                <c:pt idx="119">
                  <c:v>1250000</c:v>
                </c:pt>
                <c:pt idx="120">
                  <c:v>1850000</c:v>
                </c:pt>
                <c:pt idx="121">
                  <c:v>1650000</c:v>
                </c:pt>
                <c:pt idx="122">
                  <c:v>795000</c:v>
                </c:pt>
                <c:pt idx="123">
                  <c:v>1480000</c:v>
                </c:pt>
                <c:pt idx="124">
                  <c:v>850000</c:v>
                </c:pt>
                <c:pt idx="125">
                  <c:v>720000</c:v>
                </c:pt>
                <c:pt idx="126">
                  <c:v>1520000</c:v>
                </c:pt>
                <c:pt idx="127">
                  <c:v>580000</c:v>
                </c:pt>
                <c:pt idx="128">
                  <c:v>920000</c:v>
                </c:pt>
                <c:pt idx="129">
                  <c:v>1280000</c:v>
                </c:pt>
                <c:pt idx="130">
                  <c:v>1750000</c:v>
                </c:pt>
                <c:pt idx="131">
                  <c:v>2050000</c:v>
                </c:pt>
                <c:pt idx="132">
                  <c:v>890000</c:v>
                </c:pt>
                <c:pt idx="133">
                  <c:v>750000</c:v>
                </c:pt>
                <c:pt idx="134">
                  <c:v>980000</c:v>
                </c:pt>
                <c:pt idx="135">
                  <c:v>1380000</c:v>
                </c:pt>
                <c:pt idx="136">
                  <c:v>1580000</c:v>
                </c:pt>
                <c:pt idx="137">
                  <c:v>880000</c:v>
                </c:pt>
                <c:pt idx="138">
                  <c:v>520000</c:v>
                </c:pt>
                <c:pt idx="139">
                  <c:v>1150000</c:v>
                </c:pt>
                <c:pt idx="140">
                  <c:v>1920000</c:v>
                </c:pt>
                <c:pt idx="141">
                  <c:v>1680000</c:v>
                </c:pt>
                <c:pt idx="142">
                  <c:v>850000</c:v>
                </c:pt>
                <c:pt idx="143">
                  <c:v>680000</c:v>
                </c:pt>
                <c:pt idx="144">
                  <c:v>920000</c:v>
                </c:pt>
                <c:pt idx="145">
                  <c:v>1450000</c:v>
                </c:pt>
                <c:pt idx="146">
                  <c:v>1750000</c:v>
                </c:pt>
                <c:pt idx="147">
                  <c:v>950000</c:v>
                </c:pt>
                <c:pt idx="148">
                  <c:v>480000</c:v>
                </c:pt>
                <c:pt idx="149">
                  <c:v>1280000</c:v>
                </c:pt>
                <c:pt idx="150">
                  <c:v>2200000</c:v>
                </c:pt>
                <c:pt idx="151">
                  <c:v>1920000</c:v>
                </c:pt>
                <c:pt idx="152">
                  <c:v>880000</c:v>
                </c:pt>
                <c:pt idx="153">
                  <c:v>1580000</c:v>
                </c:pt>
                <c:pt idx="154">
                  <c:v>920000</c:v>
                </c:pt>
                <c:pt idx="155">
                  <c:v>780000</c:v>
                </c:pt>
                <c:pt idx="156">
                  <c:v>1450000</c:v>
                </c:pt>
                <c:pt idx="157">
                  <c:v>580000</c:v>
                </c:pt>
                <c:pt idx="158">
                  <c:v>950000</c:v>
                </c:pt>
                <c:pt idx="159">
                  <c:v>1200000</c:v>
                </c:pt>
                <c:pt idx="160">
                  <c:v>1850000</c:v>
                </c:pt>
                <c:pt idx="161">
                  <c:v>1680000</c:v>
                </c:pt>
                <c:pt idx="162">
                  <c:v>920000</c:v>
                </c:pt>
                <c:pt idx="163">
                  <c:v>750000</c:v>
                </c:pt>
                <c:pt idx="164">
                  <c:v>980000</c:v>
                </c:pt>
                <c:pt idx="165">
                  <c:v>1450000</c:v>
                </c:pt>
                <c:pt idx="166">
                  <c:v>1750000</c:v>
                </c:pt>
                <c:pt idx="167">
                  <c:v>880000</c:v>
                </c:pt>
                <c:pt idx="168">
                  <c:v>520000</c:v>
                </c:pt>
                <c:pt idx="169">
                  <c:v>1280000</c:v>
                </c:pt>
                <c:pt idx="170">
                  <c:v>1920000</c:v>
                </c:pt>
                <c:pt idx="171">
                  <c:v>1580000</c:v>
                </c:pt>
                <c:pt idx="172">
                  <c:v>850000</c:v>
                </c:pt>
                <c:pt idx="173">
                  <c:v>680000</c:v>
                </c:pt>
                <c:pt idx="174">
                  <c:v>920000</c:v>
                </c:pt>
                <c:pt idx="175">
                  <c:v>1380000</c:v>
                </c:pt>
                <c:pt idx="176">
                  <c:v>1680000</c:v>
                </c:pt>
                <c:pt idx="177">
                  <c:v>950000</c:v>
                </c:pt>
                <c:pt idx="178">
                  <c:v>480000</c:v>
                </c:pt>
                <c:pt idx="179">
                  <c:v>1150000</c:v>
                </c:pt>
                <c:pt idx="180">
                  <c:v>2100000</c:v>
                </c:pt>
                <c:pt idx="181">
                  <c:v>1750000</c:v>
                </c:pt>
                <c:pt idx="182">
                  <c:v>920000</c:v>
                </c:pt>
                <c:pt idx="183">
                  <c:v>780000</c:v>
                </c:pt>
                <c:pt idx="184">
                  <c:v>1050000</c:v>
                </c:pt>
                <c:pt idx="185">
                  <c:v>1580000</c:v>
                </c:pt>
                <c:pt idx="186">
                  <c:v>1920000</c:v>
                </c:pt>
                <c:pt idx="187">
                  <c:v>880000</c:v>
                </c:pt>
                <c:pt idx="188">
                  <c:v>520000</c:v>
                </c:pt>
                <c:pt idx="189">
                  <c:v>1250000</c:v>
                </c:pt>
              </c:numCache>
            </c:numRef>
          </c:xVal>
          <c:yVal>
            <c:numRef>
              <c:f>Sheet7!$B$2:$B$191</c:f>
              <c:numCache>
                <c:formatCode>General</c:formatCode>
                <c:ptCount val="190"/>
                <c:pt idx="0">
                  <c:v>1890000</c:v>
                </c:pt>
                <c:pt idx="1">
                  <c:v>1425000</c:v>
                </c:pt>
                <c:pt idx="2">
                  <c:v>745000</c:v>
                </c:pt>
                <c:pt idx="3">
                  <c:v>580000</c:v>
                </c:pt>
                <c:pt idx="4">
                  <c:v>985000</c:v>
                </c:pt>
                <c:pt idx="5">
                  <c:v>520000</c:v>
                </c:pt>
                <c:pt idx="6">
                  <c:v>1180000</c:v>
                </c:pt>
                <c:pt idx="7">
                  <c:v>670000</c:v>
                </c:pt>
                <c:pt idx="8">
                  <c:v>340000</c:v>
                </c:pt>
                <c:pt idx="9">
                  <c:v>850000</c:v>
                </c:pt>
                <c:pt idx="10">
                  <c:v>1650000</c:v>
                </c:pt>
                <c:pt idx="11">
                  <c:v>1480000</c:v>
                </c:pt>
                <c:pt idx="12">
                  <c:v>660000</c:v>
                </c:pt>
                <c:pt idx="13">
                  <c:v>1290000</c:v>
                </c:pt>
                <c:pt idx="14">
                  <c:v>700000</c:v>
                </c:pt>
                <c:pt idx="15">
                  <c:v>595000</c:v>
                </c:pt>
                <c:pt idx="16">
                  <c:v>1120000</c:v>
                </c:pt>
                <c:pt idx="17">
                  <c:v>420000</c:v>
                </c:pt>
                <c:pt idx="18">
                  <c:v>680000</c:v>
                </c:pt>
                <c:pt idx="19">
                  <c:v>920000</c:v>
                </c:pt>
                <c:pt idx="20">
                  <c:v>1050000</c:v>
                </c:pt>
                <c:pt idx="21">
                  <c:v>1680000</c:v>
                </c:pt>
                <c:pt idx="22">
                  <c:v>720000</c:v>
                </c:pt>
                <c:pt idx="23">
                  <c:v>520000</c:v>
                </c:pt>
                <c:pt idx="24">
                  <c:v>680000</c:v>
                </c:pt>
                <c:pt idx="25">
                  <c:v>1120000</c:v>
                </c:pt>
                <c:pt idx="26">
                  <c:v>1290000</c:v>
                </c:pt>
                <c:pt idx="27">
                  <c:v>700000</c:v>
                </c:pt>
                <c:pt idx="28">
                  <c:v>420000</c:v>
                </c:pt>
                <c:pt idx="29">
                  <c:v>990000</c:v>
                </c:pt>
                <c:pt idx="30">
                  <c:v>1480000</c:v>
                </c:pt>
                <c:pt idx="31">
                  <c:v>1340000</c:v>
                </c:pt>
                <c:pt idx="32">
                  <c:v>630000</c:v>
                </c:pt>
                <c:pt idx="33">
                  <c:v>1210000</c:v>
                </c:pt>
                <c:pt idx="34">
                  <c:v>670000</c:v>
                </c:pt>
                <c:pt idx="35">
                  <c:v>570000</c:v>
                </c:pt>
                <c:pt idx="36">
                  <c:v>1050000</c:v>
                </c:pt>
                <c:pt idx="37">
                  <c:v>450000</c:v>
                </c:pt>
                <c:pt idx="38">
                  <c:v>720000</c:v>
                </c:pt>
                <c:pt idx="39">
                  <c:v>880000</c:v>
                </c:pt>
                <c:pt idx="40">
                  <c:v>1290000</c:v>
                </c:pt>
                <c:pt idx="41">
                  <c:v>1610000</c:v>
                </c:pt>
                <c:pt idx="42">
                  <c:v>700000</c:v>
                </c:pt>
                <c:pt idx="43">
                  <c:v>595000</c:v>
                </c:pt>
                <c:pt idx="44">
                  <c:v>800000</c:v>
                </c:pt>
                <c:pt idx="45">
                  <c:v>1210000</c:v>
                </c:pt>
                <c:pt idx="46">
                  <c:v>1470000</c:v>
                </c:pt>
                <c:pt idx="47">
                  <c:v>650000</c:v>
                </c:pt>
                <c:pt idx="48">
                  <c:v>365000</c:v>
                </c:pt>
                <c:pt idx="49">
                  <c:v>955000</c:v>
                </c:pt>
                <c:pt idx="50">
                  <c:v>1415000</c:v>
                </c:pt>
                <c:pt idx="51">
                  <c:v>1260000</c:v>
                </c:pt>
                <c:pt idx="52">
                  <c:v>605000</c:v>
                </c:pt>
                <c:pt idx="53">
                  <c:v>1130000</c:v>
                </c:pt>
                <c:pt idx="54">
                  <c:v>650000</c:v>
                </c:pt>
                <c:pt idx="55">
                  <c:v>550000</c:v>
                </c:pt>
                <c:pt idx="56">
                  <c:v>1160000</c:v>
                </c:pt>
                <c:pt idx="57">
                  <c:v>440000</c:v>
                </c:pt>
                <c:pt idx="58">
                  <c:v>700000</c:v>
                </c:pt>
                <c:pt idx="59">
                  <c:v>980000</c:v>
                </c:pt>
                <c:pt idx="60">
                  <c:v>1340000</c:v>
                </c:pt>
                <c:pt idx="61">
                  <c:v>1570000</c:v>
                </c:pt>
                <c:pt idx="62">
                  <c:v>680000</c:v>
                </c:pt>
                <c:pt idx="63">
                  <c:v>570000</c:v>
                </c:pt>
                <c:pt idx="64">
                  <c:v>750000</c:v>
                </c:pt>
                <c:pt idx="65">
                  <c:v>1055000</c:v>
                </c:pt>
                <c:pt idx="66">
                  <c:v>1210000</c:v>
                </c:pt>
                <c:pt idx="67">
                  <c:v>670000</c:v>
                </c:pt>
                <c:pt idx="68">
                  <c:v>395000</c:v>
                </c:pt>
                <c:pt idx="69">
                  <c:v>880000</c:v>
                </c:pt>
                <c:pt idx="70">
                  <c:v>1470000</c:v>
                </c:pt>
                <c:pt idx="71">
                  <c:v>1290000</c:v>
                </c:pt>
                <c:pt idx="72">
                  <c:v>650000</c:v>
                </c:pt>
                <c:pt idx="73">
                  <c:v>520000</c:v>
                </c:pt>
                <c:pt idx="74">
                  <c:v>700000</c:v>
                </c:pt>
                <c:pt idx="75">
                  <c:v>1110000</c:v>
                </c:pt>
                <c:pt idx="76">
                  <c:v>1340000</c:v>
                </c:pt>
                <c:pt idx="77">
                  <c:v>725000</c:v>
                </c:pt>
                <c:pt idx="78">
                  <c:v>365000</c:v>
                </c:pt>
                <c:pt idx="79">
                  <c:v>980000</c:v>
                </c:pt>
                <c:pt idx="80">
                  <c:v>1685000</c:v>
                </c:pt>
                <c:pt idx="81">
                  <c:v>1470000</c:v>
                </c:pt>
                <c:pt idx="82">
                  <c:v>670000</c:v>
                </c:pt>
                <c:pt idx="83">
                  <c:v>1210000</c:v>
                </c:pt>
                <c:pt idx="84">
                  <c:v>700000</c:v>
                </c:pt>
                <c:pt idx="85">
                  <c:v>595000</c:v>
                </c:pt>
                <c:pt idx="86">
                  <c:v>1110000</c:v>
                </c:pt>
                <c:pt idx="87">
                  <c:v>440000</c:v>
                </c:pt>
                <c:pt idx="88">
                  <c:v>725000</c:v>
                </c:pt>
                <c:pt idx="89">
                  <c:v>920000</c:v>
                </c:pt>
                <c:pt idx="90">
                  <c:v>1415000</c:v>
                </c:pt>
                <c:pt idx="91">
                  <c:v>1290000</c:v>
                </c:pt>
                <c:pt idx="92">
                  <c:v>700000</c:v>
                </c:pt>
                <c:pt idx="93">
                  <c:v>570000</c:v>
                </c:pt>
                <c:pt idx="94">
                  <c:v>750000</c:v>
                </c:pt>
                <c:pt idx="95">
                  <c:v>1110000</c:v>
                </c:pt>
                <c:pt idx="96">
                  <c:v>1340000</c:v>
                </c:pt>
                <c:pt idx="97">
                  <c:v>670000</c:v>
                </c:pt>
                <c:pt idx="98">
                  <c:v>395000</c:v>
                </c:pt>
                <c:pt idx="99">
                  <c:v>980000</c:v>
                </c:pt>
                <c:pt idx="100">
                  <c:v>1470000</c:v>
                </c:pt>
                <c:pt idx="101">
                  <c:v>1210000</c:v>
                </c:pt>
                <c:pt idx="102">
                  <c:v>650000</c:v>
                </c:pt>
                <c:pt idx="103">
                  <c:v>520000</c:v>
                </c:pt>
                <c:pt idx="104">
                  <c:v>700000</c:v>
                </c:pt>
                <c:pt idx="105">
                  <c:v>1055000</c:v>
                </c:pt>
                <c:pt idx="106">
                  <c:v>1290000</c:v>
                </c:pt>
                <c:pt idx="107">
                  <c:v>725000</c:v>
                </c:pt>
                <c:pt idx="108">
                  <c:v>365000</c:v>
                </c:pt>
                <c:pt idx="109">
                  <c:v>880000</c:v>
                </c:pt>
                <c:pt idx="110">
                  <c:v>1610000</c:v>
                </c:pt>
                <c:pt idx="111">
                  <c:v>1340000</c:v>
                </c:pt>
                <c:pt idx="112">
                  <c:v>700000</c:v>
                </c:pt>
                <c:pt idx="113">
                  <c:v>595000</c:v>
                </c:pt>
                <c:pt idx="114">
                  <c:v>800000</c:v>
                </c:pt>
                <c:pt idx="115">
                  <c:v>1210000</c:v>
                </c:pt>
                <c:pt idx="116">
                  <c:v>1470000</c:v>
                </c:pt>
                <c:pt idx="117">
                  <c:v>670000</c:v>
                </c:pt>
                <c:pt idx="118">
                  <c:v>395000</c:v>
                </c:pt>
                <c:pt idx="119">
                  <c:v>955000</c:v>
                </c:pt>
                <c:pt idx="120">
                  <c:v>1415000</c:v>
                </c:pt>
                <c:pt idx="121">
                  <c:v>1260000</c:v>
                </c:pt>
                <c:pt idx="122">
                  <c:v>605000</c:v>
                </c:pt>
                <c:pt idx="123">
                  <c:v>1130000</c:v>
                </c:pt>
                <c:pt idx="124">
                  <c:v>650000</c:v>
                </c:pt>
                <c:pt idx="125">
                  <c:v>550000</c:v>
                </c:pt>
                <c:pt idx="126">
                  <c:v>1160000</c:v>
                </c:pt>
                <c:pt idx="127">
                  <c:v>440000</c:v>
                </c:pt>
                <c:pt idx="128">
                  <c:v>700000</c:v>
                </c:pt>
                <c:pt idx="129">
                  <c:v>980000</c:v>
                </c:pt>
                <c:pt idx="130">
                  <c:v>1340000</c:v>
                </c:pt>
                <c:pt idx="131">
                  <c:v>1570000</c:v>
                </c:pt>
                <c:pt idx="132">
                  <c:v>680000</c:v>
                </c:pt>
                <c:pt idx="133">
                  <c:v>570000</c:v>
                </c:pt>
                <c:pt idx="134">
                  <c:v>750000</c:v>
                </c:pt>
                <c:pt idx="135">
                  <c:v>1055000</c:v>
                </c:pt>
                <c:pt idx="136">
                  <c:v>1210000</c:v>
                </c:pt>
                <c:pt idx="137">
                  <c:v>670000</c:v>
                </c:pt>
                <c:pt idx="138">
                  <c:v>395000</c:v>
                </c:pt>
                <c:pt idx="139">
                  <c:v>880000</c:v>
                </c:pt>
                <c:pt idx="140">
                  <c:v>1470000</c:v>
                </c:pt>
                <c:pt idx="141">
                  <c:v>1290000</c:v>
                </c:pt>
                <c:pt idx="142">
                  <c:v>650000</c:v>
                </c:pt>
                <c:pt idx="143">
                  <c:v>520000</c:v>
                </c:pt>
                <c:pt idx="144">
                  <c:v>700000</c:v>
                </c:pt>
                <c:pt idx="145">
                  <c:v>1110000</c:v>
                </c:pt>
                <c:pt idx="146">
                  <c:v>1340000</c:v>
                </c:pt>
                <c:pt idx="147">
                  <c:v>725000</c:v>
                </c:pt>
                <c:pt idx="148">
                  <c:v>365000</c:v>
                </c:pt>
                <c:pt idx="149">
                  <c:v>980000</c:v>
                </c:pt>
                <c:pt idx="150">
                  <c:v>1685000</c:v>
                </c:pt>
                <c:pt idx="151">
                  <c:v>1470000</c:v>
                </c:pt>
                <c:pt idx="152">
                  <c:v>670000</c:v>
                </c:pt>
                <c:pt idx="153">
                  <c:v>1210000</c:v>
                </c:pt>
                <c:pt idx="154">
                  <c:v>700000</c:v>
                </c:pt>
                <c:pt idx="155">
                  <c:v>595000</c:v>
                </c:pt>
                <c:pt idx="156">
                  <c:v>1110000</c:v>
                </c:pt>
                <c:pt idx="157">
                  <c:v>440000</c:v>
                </c:pt>
                <c:pt idx="158">
                  <c:v>725000</c:v>
                </c:pt>
                <c:pt idx="159">
                  <c:v>920000</c:v>
                </c:pt>
                <c:pt idx="160">
                  <c:v>1415000</c:v>
                </c:pt>
                <c:pt idx="161">
                  <c:v>1290000</c:v>
                </c:pt>
                <c:pt idx="162">
                  <c:v>700000</c:v>
                </c:pt>
                <c:pt idx="163">
                  <c:v>570000</c:v>
                </c:pt>
                <c:pt idx="164">
                  <c:v>750000</c:v>
                </c:pt>
                <c:pt idx="165">
                  <c:v>1110000</c:v>
                </c:pt>
                <c:pt idx="166">
                  <c:v>1340000</c:v>
                </c:pt>
                <c:pt idx="167">
                  <c:v>670000</c:v>
                </c:pt>
                <c:pt idx="168">
                  <c:v>395000</c:v>
                </c:pt>
                <c:pt idx="169">
                  <c:v>980000</c:v>
                </c:pt>
                <c:pt idx="170">
                  <c:v>1470000</c:v>
                </c:pt>
                <c:pt idx="171">
                  <c:v>1210000</c:v>
                </c:pt>
                <c:pt idx="172">
                  <c:v>650000</c:v>
                </c:pt>
                <c:pt idx="173">
                  <c:v>520000</c:v>
                </c:pt>
                <c:pt idx="174">
                  <c:v>700000</c:v>
                </c:pt>
                <c:pt idx="175">
                  <c:v>1055000</c:v>
                </c:pt>
                <c:pt idx="176">
                  <c:v>1290000</c:v>
                </c:pt>
                <c:pt idx="177">
                  <c:v>725000</c:v>
                </c:pt>
                <c:pt idx="178">
                  <c:v>365000</c:v>
                </c:pt>
                <c:pt idx="179">
                  <c:v>880000</c:v>
                </c:pt>
                <c:pt idx="180">
                  <c:v>1610000</c:v>
                </c:pt>
                <c:pt idx="181">
                  <c:v>1340000</c:v>
                </c:pt>
                <c:pt idx="182">
                  <c:v>700000</c:v>
                </c:pt>
                <c:pt idx="183">
                  <c:v>595000</c:v>
                </c:pt>
                <c:pt idx="184">
                  <c:v>800000</c:v>
                </c:pt>
                <c:pt idx="185">
                  <c:v>1210000</c:v>
                </c:pt>
                <c:pt idx="186">
                  <c:v>1470000</c:v>
                </c:pt>
                <c:pt idx="187">
                  <c:v>670000</c:v>
                </c:pt>
                <c:pt idx="188">
                  <c:v>395000</c:v>
                </c:pt>
                <c:pt idx="189">
                  <c:v>955000</c:v>
                </c:pt>
              </c:numCache>
            </c:numRef>
          </c:yVal>
          <c:smooth val="0"/>
          <c:extLst>
            <c:ext xmlns:c16="http://schemas.microsoft.com/office/drawing/2014/chart" uri="{C3380CC4-5D6E-409C-BE32-E72D297353CC}">
              <c16:uniqueId val="{00000001-9BA4-47F7-9238-1DEB21FE6F2B}"/>
            </c:ext>
          </c:extLst>
        </c:ser>
        <c:dLbls>
          <c:showLegendKey val="0"/>
          <c:showVal val="0"/>
          <c:showCatName val="0"/>
          <c:showSerName val="0"/>
          <c:showPercent val="0"/>
          <c:showBubbleSize val="0"/>
        </c:dLbls>
        <c:axId val="635885224"/>
        <c:axId val="635888176"/>
      </c:scatterChart>
      <c:valAx>
        <c:axId val="635885224"/>
        <c:scaling>
          <c:orientation val="minMax"/>
        </c:scaling>
        <c:delete val="0"/>
        <c:axPos val="b"/>
        <c:title>
          <c:tx>
            <c:rich>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r>
                  <a:rPr lang="en-US" sz="1800" b="0" i="0" u="none" strike="noStrike" baseline="0">
                    <a:effectLst/>
                  </a:rPr>
                  <a:t>Program Service Expenses ($)</a:t>
                </a:r>
                <a:r>
                  <a:rPr lang="en-US" sz="1800" b="1" i="0" u="none" strike="noStrike" baseline="0"/>
                  <a:t> </a:t>
                </a:r>
                <a:endParaRPr lang="en-US" sz="1800"/>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endParaRPr lang="en-NG"/>
            </a:p>
          </c:txPr>
        </c:title>
        <c:numFmt formatCode="&quot;US$&quot;#,##0.00" sourceLinked="0"/>
        <c:majorTickMark val="in"/>
        <c:minorTickMark val="in"/>
        <c:tickLblPos val="none"/>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NG"/>
          </a:p>
        </c:txPr>
        <c:crossAx val="635888176"/>
        <c:crosses val="autoZero"/>
        <c:crossBetween val="midCat"/>
        <c:dispUnits>
          <c:builtInUnit val="millions"/>
          <c:dispUnitsLbl>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NG"/>
              </a:p>
            </c:txPr>
          </c:dispUnitsLbl>
        </c:dispUnits>
      </c:valAx>
      <c:valAx>
        <c:axId val="635888176"/>
        <c:scaling>
          <c:orientation val="minMax"/>
        </c:scaling>
        <c:delete val="1"/>
        <c:axPos val="l"/>
        <c:title>
          <c:tx>
            <c:rich>
              <a:bodyPr rot="-5400000" spcFirstLastPara="1" vertOverflow="ellipsis" vert="horz" wrap="square" anchor="ctr" anchorCtr="1"/>
              <a:lstStyle/>
              <a:p>
                <a:pPr>
                  <a:defRPr sz="1800" b="1" i="0" u="none" strike="noStrike" kern="1200" baseline="0">
                    <a:solidFill>
                      <a:schemeClr val="tx2"/>
                    </a:solidFill>
                    <a:latin typeface="+mn-lt"/>
                    <a:ea typeface="+mn-ea"/>
                    <a:cs typeface="+mn-cs"/>
                  </a:defRPr>
                </a:pPr>
                <a:r>
                  <a:rPr lang="en-US" sz="1800" b="0" i="0" u="none" strike="noStrike" baseline="0">
                    <a:effectLst/>
                  </a:rPr>
                  <a:t>Funding Amount($)</a:t>
                </a:r>
                <a:r>
                  <a:rPr lang="en-US" sz="1800" b="1" i="0" u="none" strike="noStrike" baseline="0"/>
                  <a:t> </a:t>
                </a:r>
                <a:endParaRPr lang="en-US" sz="1800"/>
              </a:p>
            </c:rich>
          </c:tx>
          <c:layout>
            <c:manualLayout>
              <c:xMode val="edge"/>
              <c:yMode val="edge"/>
              <c:x val="6.6425120772946863E-2"/>
              <c:y val="0.38845224158638103"/>
            </c:manualLayout>
          </c:layout>
          <c:overlay val="0"/>
          <c:spPr>
            <a:noFill/>
            <a:ln>
              <a:noFill/>
            </a:ln>
            <a:effectLst/>
          </c:spPr>
          <c:txPr>
            <a:bodyPr rot="-5400000" spcFirstLastPara="1" vertOverflow="ellipsis" vert="horz" wrap="square" anchor="ctr" anchorCtr="1"/>
            <a:lstStyle/>
            <a:p>
              <a:pPr>
                <a:defRPr sz="1800" b="1" i="0" u="none" strike="noStrike" kern="1200" baseline="0">
                  <a:solidFill>
                    <a:schemeClr val="tx2"/>
                  </a:solidFill>
                  <a:latin typeface="+mn-lt"/>
                  <a:ea typeface="+mn-ea"/>
                  <a:cs typeface="+mn-cs"/>
                </a:defRPr>
              </a:pPr>
              <a:endParaRPr lang="en-NG"/>
            </a:p>
          </c:txPr>
        </c:title>
        <c:numFmt formatCode="&quot;US$&quot;#,##0.00" sourceLinked="0"/>
        <c:majorTickMark val="out"/>
        <c:minorTickMark val="none"/>
        <c:tickLblPos val="nextTo"/>
        <c:crossAx val="635885224"/>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2"/>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'PIV T FOR DISTRIBUTION BY STATE'!$E$2:$E$14</cx:f>
        <cx:nf>'PIV T FOR DISTRIBUTION BY STATE'!$E$1</cx:nf>
        <cx:lvl ptCount="13" name="LOCATION">
          <cx:pt idx="0">California</cx:pt>
          <cx:pt idx="1">New York</cx:pt>
          <cx:pt idx="2">Texas</cx:pt>
          <cx:pt idx="3">Illinois</cx:pt>
          <cx:pt idx="4">Massachusetts</cx:pt>
          <cx:pt idx="5">Florida</cx:pt>
          <cx:pt idx="6">Washington</cx:pt>
          <cx:pt idx="7">Oregon</cx:pt>
          <cx:pt idx="8">Arizona</cx:pt>
          <cx:pt idx="9">Georgia</cx:pt>
          <cx:pt idx="10">Maryland</cx:pt>
          <cx:pt idx="11">Michigan</cx:pt>
          <cx:pt idx="12">Montana</cx:pt>
        </cx:lvl>
      </cx:strDim>
      <cx:numDim type="colorVal">
        <cx:f>'PIV T FOR DISTRIBUTION BY STATE'!$F$2:$F$14</cx:f>
        <cx:nf>'PIV T FOR DISTRIBUTION BY STATE'!$F$1</cx:nf>
        <cx:lvl ptCount="13" formatCode="General" name="Sum of Funding Amount($)">
          <cx:pt idx="0">41405000</cx:pt>
          <cx:pt idx="1">35150000</cx:pt>
          <cx:pt idx="2">29900000</cx:pt>
          <cx:pt idx="3">28520000</cx:pt>
          <cx:pt idx="4">24370000</cx:pt>
          <cx:pt idx="5">24235000</cx:pt>
          <cx:pt idx="6">21775000</cx:pt>
          <cx:pt idx="7">11040000</cx:pt>
          <cx:pt idx="8">5340000</cx:pt>
          <cx:pt idx="9">2540000</cx:pt>
          <cx:pt idx="10">2200000</cx:pt>
          <cx:pt idx="11">1730000</cx:pt>
          <cx:pt idx="12">1350000</cx:pt>
        </cx:lvl>
      </cx:numDim>
    </cx:data>
  </cx:chartData>
  <cx:chart>
    <cx:title pos="t" align="ctr" overlay="0">
      <cx:tx>
        <cx:rich>
          <a:bodyPr spcFirstLastPara="1" vertOverflow="ellipsis" horzOverflow="overflow" wrap="square" lIns="0" tIns="0" rIns="0" bIns="0" anchor="ctr" anchorCtr="1"/>
          <a:lstStyle/>
          <a:p>
            <a:pPr algn="ctr" rtl="0">
              <a:defRPr/>
            </a:pPr>
            <a:r>
              <a:rPr lang="en-VG" sz="1400" b="0" i="0" u="none" strike="noStrike" baseline="0">
                <a:solidFill>
                  <a:sysClr val="windowText" lastClr="000000">
                    <a:lumMod val="65000"/>
                    <a:lumOff val="35000"/>
                  </a:sysClr>
                </a:solidFill>
                <a:latin typeface="Calibri" panose="020F0502020204030204"/>
              </a:rPr>
              <a:t>Total Funding Distribution By State</a:t>
            </a:r>
            <a:endParaRPr lang="en-US" sz="1400" b="0" i="0" u="none" strike="noStrike" baseline="0">
              <a:solidFill>
                <a:sysClr val="windowText" lastClr="000000">
                  <a:lumMod val="65000"/>
                  <a:lumOff val="35000"/>
                </a:sysClr>
              </a:solidFill>
              <a:latin typeface="Calibri" panose="020F0502020204030204"/>
            </a:endParaRPr>
          </a:p>
        </cx:rich>
      </cx:tx>
    </cx:title>
    <cx:plotArea>
      <cx:plotAreaRegion>
        <cx:series layoutId="regionMap" uniqueId="{F2D204C0-7938-4E05-930D-F1F49FDA13C3}">
          <cx:tx>
            <cx:txData>
              <cx:f>'PIV T FOR DISTRIBUTION BY STATE'!$F$1</cx:f>
              <cx:v>Sum of Funding Amount($)</cx:v>
            </cx:txData>
          </cx:tx>
          <cx:dataId val="0"/>
          <cx:layoutPr>
            <cx:geography cultureLanguage="en-US" cultureRegion="NG" attribution="Powered by Bing">
              <cx:geoCache provider="{E9337A44-BEBE-4D9F-B70C-5C5E7DAFC167}">
                <cx:binary>1HvZbtxItu2vGH6+VDFmRqOrgUNmplKWJQ+S7bZfCNlWcWYwgjO//iw6ZZeUdsvVOIUL2ChUQskh
Iva49to7//lp+sen8vbGPZmqsm7/8Wn6/Wnadc0/fvut/ZTeVjftSZV9cqY1f3Qnn0z1m/njj+zT
7W+f3c2Y1clv1Cf8t0/pjetup6f/+ifeltya5+bTTZeZ+lV/6+bXt21fdu0j13546cnN5yqrN1nb
uexTR35/Gt2U2R/G1dnN0ye3dZd18/Xc3P7+9MF9T5/8dvy271Z+UmJzXf8ZzzJ1QgWXUhPtf/lH
nj4pTZ3cXfYI0SeSKKoIJ/rLv69rX95UeP6v7enLjm4+f3a3bYtjffl8+OyDM+DS/zx98sn0dbdK
L4Egf3/6ps66289Prrqb7rZ9+iRrTXS4ITLrQd5cfTn5bw/l/69/Hn0BWRx9c09Fx4L72aXvNHRW
llltMmzv79IP908I5YQL4R/EHzzUT6BPCA8kE4E4XNdf1z7o56/s6Mfa+fPJI92cPf8ldXN9O938
jYph5IRLFvCAkB86jtYnjDGqlaLfFHcwioNifrqdH2vl7rEjlVz/+5dUyeXt+OS9ccVXk/2/hzNO
TzTTlEPyB62wh+6ixInEFSEJP2hFfl37oJW/sqMfK+bPJ490c/n+l9TNxU3b3nxK+/a26/5Gt4GC
kE2Y4or90G0UOZG+8BkL1EPN/OX9/Fg9R48f6eji10w3u9K47PPfiAZocCK0EIQypJH7MCCgJzxQ
jNPgTm3wq/vR7C/s5Md6+fbgkUZ2v2aSeeFuE1N/lc3fEM8Y4lkgkeDlt/R+Xy+E+idCIAcx4Lb7
Cvn5Rn6sj6/PHanjxetfMoi9u2lTYPTub1WJOuGQt1CBOqgEgep7lUge+PyADI4089f29GPt3H/2
SEPvfs0Q9j8uW0z9N4Ywxk+oZpQGXzP8sXoIMozkQkshvxY89x3nL2zox7r59uCRYv7nwy/pOqe3
xiV/a6VJT+AUNOD6x4A5YCeccyADP/gG3e4r5i9s6MeK+fbgkWJOf02Pubhxc3lTf/4a7//vSYYF
J1pQxcRR0lfyRPkE3qTvwPJR0v8rO/mxSv588kgnF5tf0lkusk9pltz8nYmfnwQAyVoFd7TLcd0v
ToCgNVLQ3fWjQuav7Og/6ObbWY51c/Zr6sbU3c3fmWG4OkF9IohGqPry76jGJD4oMw4QLRn/6qSH
6vLi51v5Dzr5+uCxSq5/CZU8zuQdgvwhjD2487+lMvUJCkehUN0/RGSgYnwSgI3hdwo78pUjZvE/
7+fHyjl6/MER/j/Rlv+Z0vzG/W5uupvtF9L4Hqv5+NUvxwWZffToY9zmQXZnn39/StfodE+D60se
VCgrYbK/qRogdHf71U/uPXl703a/P/WUD/6ZBERyX1Lx9Ml4e/iaou5RgHl+EDAVaB86rY3r0t+f
cnHCfEnAhypGOBdradSa/sslYBAN5K4ZU0QE1GffGPuXppxRun2TyN3fT+q+emmyumvx4qdPmsNd
6zYFCmKFF0lwgD524UuE6ObTzWsUHLiZ/D/uySmxgVr2RS3SiC0yDqlM3t4Tyg8WwRG/X0QH2LbA
OaWmDxfpzOA1WgfLvi+oDSfVLptUDSpqCt5tH18K6f67pTjEogT34UXsaClTxZPNE7bspyHrwqzM
inNKWRwS01RhiZbBviLOO50WwUMdzOYny38nzoCgFRFoRQiB0lYvvi9OWi6BGCW1+7wer2ml3gVZ
u3n8hOsrHmhsXUJoqrQPvVHpP1zCOW/u/ZjYvSDj9STY21YTE/WUqNBf7O3ji32hrI6X49QP0F/h
CrjXhyHePxFLLJeTbts9H5l9lhQVaSKjvepZIeLqWTnwNzwebRXyxHZ+KJjJq9CWenFhVbjKbVoT
Z6GiCdFhmgfFWT8qXUWDGbSNprJMTNi2Oq9DakkzhlWqQ5drekbzin2k+XiaDG33R80DLwtd59O3
c6ubyJt1X20Kr2aXqe31hqUF2/T+PL2d89g9z2QyJiGjyqUbbnV1LUWZvMtmZUJdOfYqTox4Ibq6
eC2Fl4cDd1XYJ11y2Q81CZNKxxsT9DYUvrC7oV+WsyJILvrcG3asqv7gqnxtMv5JLsGrzpkqGnlQ
PWv86UMy8BFL5HLrCbyzYvmyKZrFnhZWZJGryUa0+XjrUm3PVJ6+aGbpbTJt3JbTqt+OZpSX08SK
SHsyfkYT9lZ5JH6Wp1kX2VY1YTYMt0x6+nqq22wzkzy/XLRNrjvJy6gPisjXQ7JRJonDaYyH/ZKV
8Tb3p/SibkXUp3Hox8E8novEl8V2dF43R8k4J/qsC/J+2mVG6WurhmCTBoJENMjU88bPc/+8bkhM
dvXknHzDa+W9S4vBvagNwXuCaaLXhhTDeemyfo8E14aZc10FrYr0PK6suzClL7a0tsWuGjVMpLL5
S2vMHOVjTbbD3NPdkJX+W26KYDMPdoq8NKP9+z7zLUkifybPvUUl11lql22dGRLGsuKb1Mq2CMeM
6LPFc/HzOE7dq2ap3cvKtc9jPbP3dgm6a96zYm+9lFyQicl9VcMW7CKzXd/V02ldsfdp4cQcFlmf
7HLFpj1vM/3Kl0l+6rHGXSyJZ1725byhbT9fJJNpbKSb0t+5MbfvjRRJEmaySUIyiezUad6fZ/FY
hPGSypeZandxzEwVxp0ioSbJh7wv0jM89m4akme8iu1masZXzVy8yUmbhN6Qe6e8qofzrpVFmKVD
Gw59Mr7y4pGcUpb5e+I35X6uOn4mmtaez8aPy9BPhHlRzcgbsGgqg9CLE/8Vi+1803rGj0o4zfMh
yb3zLpH0lE063cjSE/Umr+piV8RWbaxvsVpSMAN/8TwWGTrFu7hJ52eTF8Tvg6KrozhI9GkSx+P5
lOd5pEw/RlJ76Wk7+DF8v/JCyv0k5HE/RZUodMhkOT5baEqeT+ALd3Eu9VtjTB5VBVrIUqU3LGbv
NFnmbdJ1/utsmv09HdgHBb16QZlcFcbnIVGQNMuWZx03fTTEhQsX7nWbeByKjQ1IGsklv/Ba27zK
bVxuart8zpKgDcLUL+YwiJPhLPaSfks8/9U097tuMsk+9/o8NLoZT5cCr01iad844qkK4Wn0No11
ZtdTw27aoSxCkzZy20472yTsWohGRzUpXH1Wq6F92XsNu0HcDs6yamSnPknLaBpSuk3THhoSvFku
47LoaMjiZn5jSFA+R0Bazsikx7Ch4r0zYxtSHXjhGMQmKpuYblo/fZ4E9WmKBBBWgz90YZJUcVhW
pL5sq+CsHOibokr9kMakjpLAPeMu8DbL4sWbuPCCiyQubuNJ59Fi263qKb/pfd58zHs2vGh4W+lQ
lPA9hAT5Ipvz6bmWpDyTFXV7FmTFxozL+G8zjSwEGsLKvs7nOSolHCj06in/Q+de+Y6M1r+O1cJf
sSWXG1ZqEpGyytvQiJKdqjLttrKGfZFJTp+ravZeFLYuIeY6KpzK34pU1PtZZ6aMrCv7iPCJRzlH
9CgDW572i+LPS5aNNmTNMryo2sDbEyCbyFr1SRGWdOGgoXcbi/wsyAN1XbYTOa1FVm0d5XOkhjnb
04LTLZE63feZMedm6sVedEK8kBkp9qmXJB8Csa2SbD4t5xTiH9LpDUHk2lCugx2EVF6zICGR8ElT
hl5X0Ctu5VaOVfWumwv+YRpkeimdXN61NduYIhuzMG+cu+xJ0+2KKoflzSrf86J0YSlhZEief9RF
S8PYumInk7g9Q34cz4acIWbYySh53pFqpuWGlm1/wBV3sPrlfWj4yTSzy5L0bp7j25//ujYV/vsy
XfDnl+s4yJ9/oSg/zJE8ehf4qrVcbI9vWnfz7V1/zjGswPrbUMMRVD9MnvwHHP/oxQcg/0FJ8wCq
c4C4b/Mm30H8o8roXnGwPncH8KU8AVBnErAcTQ4CmP8V5KNReIIyWvvA6wIgKgDAvsP4aBMygR6i
ZCB617LgDuATUFmMojbXBCMrGnMr/w3AZ6jk7wG4dUU0WOCqgDsScZUeIfyS5MAdYyFuAxJ3vd7S
hjdeGfnNkC1vheib4oZ7TrS72s7tzDcdnUSK7Gti/2NSO157a/wv1DOdirnfFNqr7R6OULYXpaga
bw5NMYnmoyi6fDIbT8oyZ1GiFCe3ajJz/7pMJ1XeBIFo4k+sYlZeJjKzDQsrkrXYCm8All6kxO/G
epOUwhVNaEZRVc+JmgHvtklVkfmcVqzO//DaweCZeyq9M/37VRCKugcy0j767VpIrtcpIupDs/dB
riJV1qcyDW7j0dS53XcVL/m+5EPr1H5pky4boyVrMNpU+nFG493jy5O1KvkT03OJCQumGFr+AYOm
sJmH6y85C1rpy+xzTgpWZFFnmGBpqDX1bL5z05i4buPSLuFp6HFvaeqXI2dzSxEdFzmyZ51Ma+Ag
Yyxz5FKLwOLa45t8WHdwBb6IYUpHs3XuYDXLh3uc0syjqWPeZ+m5waebBGhM2V0Z8I75Ye06KT8U
wo87UHDf3O3nulnX5ZqjTBY+Uh47XrfpZ6OMx4LPyQybk+EA2NP+O+UxrZNwzLM+e1HHGIbrwjQ1
lMrw8eUfFpTrsRXmY0D6aw7QBB96eOxEDJkH/Mw+e6pUlkVi9KW4gSN53ZlZMlVeZh4x5IIVdu6v
itb3lzQEX1BCKP/tTgIUz1yKwEfpp/lR4ZeqNC7z2XefuRzhcruZyIUUO+HGvuXbLIi5/OB6iMCG
rVRKfjD+PDi9HTLjN+NPtILwdN9iUVpTdELQtkULCqo5rrM7mfn5XNTxp1gvtXCnxjZVPG+9uGr1
fDoHboKJPH5+chTJsKb2ObwEjsoQToMjASR6yYVuOu8j8IeqvP3UpatDVJNJMWjXjzlfeJRV7Uyb
cNKUQRAi89P+qmpkPke1R1x9pau0cvXGCuPo62rI6vbj49tc4+k9X0blz3yQdCBPFWI4k0expB/j
wPl2mT5OrnMwAr8vfOjHB3ASXjg5NnhXDS3s6jTdaNaPrEn6n+jnO2ERIhWGu3ypA844QttDuw0s
bbu5leZjXQoPMTxH9FrGcJj9bhbnLBaI+23Su+KmykWNiOqayhGxDzyUuUVoU0TbNfLPKZ6qs6Uc
zvlUNKh2HxcXOXYwTGcyqahUAV1pz2MGamJj3eh6YR/bmEqv2uZd25T9S7t0WVNHo50tNgcgPuCa
mW1l5k1QLLN3NTZNfNZqV+ZJVC2LP59Xqa27OKzBtMVd1AvfK1/LSidLFWFaZEJIpF4+k/qZv+gS
by1QoVn7EzclKyNy3wCoJIGWWvposEuMohxFDFhmbYd6aD4oYUQuogbsCkwxjnutXUQW5SG0x/Mh
epY9x7X+SzhBhR3g0jR2TNpdP7Kf+xA/juIg9AFGhCaYj1l998gsiqloqzg1zYfGwYvslrVFwC8o
Sdl8zlDZQhw6HsrlbZVO86zCPnWjTSME/FG+TuwSe3tX8Xx567y+lZdBJleAMPGhKvVp0YtVPaZl
GiY0D0oMrxuXF8vbpZQFimG/LNeklUH6UJCpdYovGbDq8jaopgm6YyKf8dEuftIFm0a0rN1J1a+6
K6YkA8CwX5bXQeLNYxiYKccrDMADdp559YoNukZUxc3Uyto2Oz04MlxxZpbuuXNFDKxdVo5WkZfE
1bRPOJLr+zqoY/4WRRWBkakgAc4YbG0AUR439uOoCekrXykQ+VxJ8INHpsHiuQYR1pQfFlK1Lgkn
6qumDUeTm/KM9XZEoHh8xeNoRBViESXI2wQw47sVW+e36Vix8T1b+tUYx56v4Y+2qkDyloMV8kOc
swVGONK+a5MLhcACO318GyucfeAUTElJFXKFoD7lQMkPw9HCht56WlZvK15XHQs70wvv1tjUIhql
RQsOyMXKZC+HNkgQcZpUmGSbBB0dTAgSeyyHsKOJPS/jQF5NzJXBHLYjkcPrLvD8LLJimcw5jMhP
w9zncdaAegArD2dPfdihGVKgi7M4L7rV8wdw7i8o8n0zh6xwbBpOHz/xcVxDrybwATdwapwWJP5R
tipknNYjSLs3Q1/7ALHCOQoQOyyr3XKALL5PyTjBbKdCM3wk3Rdk68lmNWnW5yONr+JJriZNbbZU
bp81lK0h0i6tT3a2HJo2O13EXMDr4rFaMTWZgwreqYiFGz1+JHoU2QIgoABpE1ENGsTM8FEpYVld
LSav6ZugSxl8q2uSdQOdx/rVdb/4MSZXZ+wtTqfVxREr15DiwJ8UN2DfAOPBj61fGVu0xU2pc8X3
2ViucrDzaORlbCfclaVsPeKcVLLdFZ5ybNcEbmBtNCNf4Lg/OdpRBYCjaYLRQAJX8QVm1Y+O1k0F
UWVv5jcsGdZI1TkL01rKJTOfOj8oaB3OnbHLW0XrNT9WniFQyCSrMpm3SyVJl+w08/rxDVCqgzhG
hbK9fsaGBdGkzjwNE+Nj2azRrUfY3Ge0GRHWOiASLJh1sY+/UGMRiKJKOETRdSr1ukiUfQ6XSDXN
8ddBPmsoLG4eF8KRjwaAC0BXiqJ7gl9SfAd1ybhwOUvrXQ+VMogOB3hL02AaigiVZZrUPwsLR+lo
XZIzAHsfaclHe+woHfm5AWptJnXd9gQW0s0Y5M1OkfshH5433IhtPHpmakNZshkCL4e4BmRB0IOU
RjeV3Usl2yDOd3HHAwQDOOTw2mHYDRmg8uD4HahyeXmntsSONUQ5lUENX4EXrepIimlVhJdnBB96
zvXw2jeVwU5EUSA3FbJb69THpc01exgTcfg1CSBIEPww5fuKCnCw9RJ/mq/TdJZlHHZ9wZooHv04
v5R04W7e2tTJJgg1pTpPQ+dsZp/5Zc8mETZAO965SyqPX8RVqlhkRzMln3yw6Psx7rncFKo25Wee
l4t7XRlZ4ddACynHF3wg/rRsgrzWooks8GPb78ZRBMOls2k8mVBWfkWeM98RvalrBw4vn7rexaGZ
ArvkYVoPjk9RMhUDnGFY3DiX4eSJnOc7TUnPr2TZzRy8/UT6sT9t9JiSGPgtTrqzLlVAZpFaynFZ
UNbCFJuzqZjjPrRtk8vdoFXCNqLypuV6lIZmb3teJvGG8Y6SaEZ9auZQJl2rNzqjYxEl6O/sMbLd
bazxx+U81rXvn5KRpHSXeG2Q+tumMBV/M4shKbw32vjTdD11E+vAFHe19xoZQ/WfhZPSvVnUkNQm
bIwhaftKT0tZnMYZ2I3dYtDpASleGEbTSLmltcFHUuVB/TmljRmmDUxltre678bRj4pybEm+7+La
imCDOkCU8jSuvEJeaqK8ojgdZEPbMr1Ng5p1kPJEWOD4xcLMAJNeiGub9BWTfif9bV3zplFnvY6z
tHxei6mwyTYfkm4cno8iTrJs5xluMvladM6ZM5nzNAl2sBXJirAZFh9pvWyDbNRh4nFpu00auyWf
z8akRbPldMwqZJuo0CNHgB2arBf/Nl4vRXsG4xi9OBoZYAu57BugLh12Mwsm+aKkSuGjO3zpZVmJ
a75GVe+ixbTcflx6q+nwLJeuSeieTJ6nVDTnoujV6VTnpFpZ8WHNi77wMhwnYQJJ5WaKZ+nrKBep
FsmLeWzGRr3MYy8fy50qmEebs6KfdTC8kDkTmQ6t1isnoVwn0uKtQnvCW845L1tIypstQvYForZN
xbnHYqfK5ySzGSlf5vmYB/F2zBEIkq3JCMPeEbLWLc2DV/p06yfpnNmN3xS5CzZ156Nn8m+a0Brr
VXmp9Zs+CayNHEpvSJYGfYYMEhGZri/B/gFZQmv1iul52uL0UZOSmsldno6rxFjZFfgwbdp5V3Wl
1pDPhy4JVKTHzsAAlhp447TTDh20EA319ahpJxaIz+YK/5BL2hirlSlBkVmTbFUPaXhKxTtSTquc
a65zcEle7zmowquLIOW31qKgsTuXZUBa0RiQWdkoC1LRe9Ag723/tsvrPqshLy9dzGnaL5xMF0Gu
1i1n0HSzXElYFlZguGQ/xt60Gph03qp5MXv4rtTVKpphILgVKTawI/YwoJOJM96dxznG7EcQbim+
E1Nj5FUheKxZxEcNAihsVEogizvriZdW45Uq99bDxd38RRg9rMZFdxhXi0Wsf7FWFBfMz5x3dSdq
kPjr7V+FfLgPTAEtLhRtKmyA1F46fCzQ18vcaVazGYe2dMGPMMOEsiTzr1CAJwadk4OizDJ0MDVU
3r1Lzmqi51iEpEgHtFR01RtIaaBViVtoA47NRaA54kGHhT+voDepBMWXpUp8+1EfJGgaeBDi2uFM
Kc1Qo0WNqeVI9nMfrNW5f1DtwTxkXJSQj+QZntgKVa6Hn+ScwlgS4tZlUp5KfDkb66v0zeJlvO+e
4aRsFe/BkJZ+7rFLHHJ9C8lci+cwt8RgXW2Xrls/CNRbxgV/mJIZrraeL+oiP1uoUFNzmqwkkr8d
s97Ap3WerMxHizGCj9mgqP1IZFLDfFoBxIrDuwFg90ULLnt9IR3WDz4kAT7K2l/doVrEuv+6l0k6
vunLBAMduzoJ8N7UMpKwfdHOinTn7GArWd7qTp3eiVzng8N2powVeAkygMHieZMVyPMDQTPYfwPk
lgcDun1eV2eR3yYxFhd5ih+0bjq04bqzEoQBKBuoKe3P0Gdf3blHfsV3xdzLPNgVAIvT/IzptpzM
Hk1Kv6qiUvOyGsK4TUAbEk163J92tsUHQKMoLyvb4/9zNYK3E/5IQBVZcPnl5VB0MUiB0eVYnaSJ
Gd7KOp5QBcQzWv/dZtQI5fluYpYiwgQuLftgW1ZIsdV28upYt2dCI1VN73055Yg3SWlMUezv6OS8
K1OX7/q0RL37aeYtfpe2b/IU4jhlX3zGmqCEwFp0s+PlLUsDM3ZvLBvTUe67w9EnnbQQEWumpcCJ
imRsxVYuPkGU6xxfxUemZrUa8FWriR/406AtRkiAYHgF5+2yjOLDwcBxv83APnqY4FnAK2tOixqT
IWk2y+qCNcThDjmTtYYdRN/Crg4ky0JE6eJdX1sX07MktgvesRyotxhlOVhDK3gBijImBUpf9B8L
U0ddCWJCnFeFXP2p42MGEj4pgg6hksl4Rs5rMXgCMaPWW4XXZ2ylCihGLsDF52Wd4HHMPOOU70fA
s9h7Nsatc9mlZvlKUpoe6e5CFTGT3SsOGmuOt1Oce3O6k2MjynYD6gIDZKECCSQ/8IQRlORIhhrK
Xzy+4FSyrta0UYl4NTdHHYHxHSSZdwZMNKYCMjY8GxdRxepVsfSjd+UApsEqLI3V8gPiLezLG5sF
EkBPdT1D3NQegj/Ky5WlKjPgVSBrXZmx+SD1nFrykU+lLC+ltM0c7zg1bef9gZGLfIq3yGisFGFb
gv/2oqAkyr0FIzkW3bWfYBIriWIxs3R6PSpgG/tZD9lg6fs2DkBNnLqiHyodeXRpi7cLR0/ahD2y
w4RinxADTKmU0D3pYeUVxoKiAV96agjViM7UtLk7yUGXtslBEEeYQZvXY30JN2U5rPFPz8kaTYD+
V+fNWnSdq239hb2Pc7p+J4jv4Y45mdcbYwZ2otqicl97G5ihaeDKCdBifLl0M2m2ORx19UpdrVfu
TBaYEpEIs3vrpQMFv4ZTL4ncNDumQkKdH7zsU5WMJhz9GoQ9n5cY406jrVcvT7xlpQNb9InwwQHL
ujO7+LBv7qP/cAnect15kaHT+OFuIeE0UpqFqXhXh4qtzvJFFWFeNz1/VRwCVnEgGjEfsZLRXmlX
ErJ10nG+qZLKmjjEKE3vXfWZaHDmbkQXb3iW0WSFcSmfsIYaynVb/ReH80yBPBLGol+dvKFrm3FT
j9NqkypeaJGFIm3rqtqmeQlv3B0EAh54DXoFfi2G9/KWePl5Slmpgp8QX0cFPbgcxAdYMEVwk+Q7
Wjnt0EMAX02vUmMwkBdiamSCN4yYQri0Hl89qBxAvKThkNl17z+p7h7Wduvy+IWOxC/e8VNErH9U
2Lp+Mt7YKlBVh9CYgwPGLlAHwJMeX+qIQIc3YdLRx1qgrPB/uZb190Y4x6CwQQwo+dVG/GIyJrJN
zPkLDOev1q1luiq1z3Jo2HDHobK74Pj4Xh5SCAIzpGCFMPkYSLTDYef04V7igVHQt3lyhcFzhLFM
kBWkti1+l7ldDKDzz+T8/YL4aTqIAxloCnJRH/GKRep8TJf48Ws71UgUSYGMf6bmAmHuzrMfPyBZ
abs/2f31hOBufaEIDShBO+powanMeVJ3JYqsQ8QY02Ul7WfJZiF2E2+DYZc38eJe9SOb803V12s8
Zw6hwWsXjnz0kx09tHTsCKVUoJG8lBYYFT5ui83a90Y1M/u6PDjVCFwHH5/6AkNMuywYsrVO4P0M
z9QMyQHQwkvXjeQNs/0SDRaV/U5UzAg/nBBa5gih3uJ2+EdMLrOZUWaj8dDPag5h9vFDHKsRiuM+
w7wuftWOSenjLivyru3o5A2XaVuskWn5AoSaVtT9q9kLeo6f2j7WVP7ResKHItd/Uh4P0aoJaARz
2f3lXdqbktTmoY8pHWFC1+J3Mv/deqD8Ccar4Rj47TH/LhywMQYTPWT55SEtASSv2lBFCb+oW7sm
jMcXXOPLPTOFQaD9xOGBmEfBbNQxnznOy5S5RRR7VXuuEJGqKsU+SAeH+ZkLfr8UVBeggxdwVPrq
ONRVMa3mPpHJ/gBFBgF2BHZEbYWPx091N4px72DgCrGUxoDMl8Y8flb8MML4PvoyKkvbU7dQP223
VEzrNELvc9qbP9qlRg89Mm0CblWHFaYviQw7kWBu6hzZGiM4SWSKBszPc8rBPfgvqxijm2Y/AxsI
cxlPWUGmOYopWk7vW4s51WT7v+yd2ZaluNadX8UvwBkCAUK3wG5jR99URN4wIjOyaAVCQkLi6T13
Zh27ysf2P3zvm7rIyt2BkNaa85srVRfF47wTg9mipSATSbUoM5VAartQF040feC//bw+RTNC76tR
hLO77evGciAzxoIqgybSAdU4otFgrSiHADDYWP5VoLAAL2vy/ndZgQo9w2GR/trGfrca/Uqwda+N
iLB1ozW8lgGrjQIUtFOUoU8YI4O/gBIrNeyO6uFazAW/axsJcxRPO5FZuLV5rxcRbvmoFR/bMpVs
6Ez+b8ljxrHZ5H8VMr8qKDhrK67vNmfXQ5zNlgJdJpCwop3MJnyk6NFV2DOBW9HWxeCERj8FPX/o
hleKspfTu9QvPJanLiXBVQzQVkFn9b/7ML56Teey6Y2A7AoFhsFlyLtmyaaqCMxUrwS0MAU9FD3w
mUu27uoZ0aX5JfHcbtML/Iaro4UakETp3bRomAgvrYTaDBCaxcAJ9o2awxCcaYii80+P1lNn5yR1
a/QtTJxfsrtYrJV8HDnv+mjXjTog6ISxcbilQFwDXvpunDzubbm6aFM+JwGUCVugNAuTrPCxr9ZL
z/Witxx29Nqim+aZgi/aNkQfYjIs6/eUiN43ZRWj4B5zwUah3kcoL4HJkRy5Wm5/7UUz/PA6vWQC
+3a3H5shjQyq6F91FoTva53ox+V66PxeGsOvanBkQ4+WTXEQMTK3iqQixE5WTwxfI+r7KF/7wPIX
bOJT9ixHHgx70SZ1kjd1vT4nvk260rdrdWhjS48todtJKGePUDKmJ6bSqHA8ae5YuwwEmrFVLxUW
9TEGcKxzPH3N907J4b0m7VSOhpAxB4od79HsQlKKxuQmk+Tb1ONxHFeZXtK1lSWLmwZ3lwQKzLWL
d93UmvutGxayQ1W+7DJP6IAVm4ofjTTPURjLGxUH9Y1AKmCXaEjQYF/qo50QAmj4mj0y2czw9WX7
1eq5KocGRLaPx7FMKj6fsy0Se1+NcIFHmcR468yPRdyNbL/iLU8Z+rHvyk3mAO6h+pp5Pxx6Fw5b
7nmX7JuOTM8yhjaPKAmZdR7QqX5d3ZZ9DsGYoJU34mXNonZHooWcY8KbNp9AUF9iyHR7tejxp+5Y
9QjxEOmUZqH8K4TVg34mlOGTjQD676Ufg12oxfKkbQzBAVtBqb0zZ6qV7/NErFlRMV412XtrI+5P
IBDMDx3FXbibjFzQ5rSi8bnFvKWf2ZIwUQZVoM6CA0co43DpHp1FxCCBV3+T6CWcwXI30yfptLw4
5AVvdBpeV2iVXD3U2q5nh3L2lrDenqB+B+e2pyBiM+x+X+G60jHfNmDXaJtl8LHKef05B4Erojbc
PrXupghEgQQ+uG0aK7cZrrhsOClTym3t3Tk19VznoGjbOx8ybMRoqQq70oGeEVoa5Fm5We0jaaKb
ZBAuh9L7lqz+BzFVdReHeHysNksJaZG0ee2EZWXiJ7qL2TLeySZWH1461GQE9natc9ODgegL1taJ
zAND408401NOo2E8/IKbIyKWRxeO/aNu/NIX/bLUr3Pj53flpIjy2QFor0Ilu7zD94PjmkFzw4Pn
mq2IXbY+8EgD+R432312Qm45TB7xhpFbcy6lDR85TISTjFRWGEWqc9yO8afOUnfpoPdb2A6xwYdW
S16ZYEZHaupLmgVTmw9hzz8V0makzFCfdXnS6fkhXdN+j40+TQvebuy4hFPzAE4HbMfaqNdoGuXB
GhDQnbTpp6LV64o++XWbxZYdZhn7vJtF/dPjghyahRmzQxnonxfFkypX8QzHtgdTTRprTynv5WFG
HYqUDNP8lY8L/06dpC+dqqbvdrPbT4MFXlo2RbcxwIIDwUlRzm5enlFfBnmyjvYSKN1/28g0HugQ
ViCzICffNZ7EOMscdiTStWDfl6RPjwzGTCH12B36xKhXsF0U399G55CMdN+lVH9Al5sf+NioY+gH
/iyE2m5q3c07x7Dlog0W7d0Yk+WsTLw+jLpSLyrL4h+0t9gcotnbu9gLPDzQtO5Dupgbp9h6aldH
J+g2YO7/z0mTLcqa1wzSye+UCQ78+oiHjd1uYbCAYULAZOBVcoHDHdJiEXwos82PFOtdjftfmZIe
EvzD/5onkYuJazTX23b5n1GSOhDTC7JtiM80tXA7yvrsGMLzK6zc4vvM1hTKvAq+gioCg3bxSby1
vPDCodYtmYGknV36hFq27AhGWg1LPnBZXdZA1g9QWYa7IPbj27CoT7ymhtDbhm/IBZiyM6y7Q3QA
+GUiw/bMJxl9M0GFzMfQrOQWqI95bSNr50MTDTQueBOym7iaVLbnRIz8LJpMlvBx4y238LvLjG+C
5d22cJsLWo13UwC//8YHM0OqJyXroi4ztzB6QqfC9TTGs7inLg4e2chbWaRONdOu4VI9dXVrgfYP
k29uRNtPbRmoMQGEWFVhcEAiQ29PPhuVaQ7X0oOUV5R+mHpctWmt+3OPnlwNRchQuRSJMJW9hVrS
6YKasH5Z2YaQ0kSG9AJcrwrLNUSJeLOgEV/ekhbdn8I+ouSSpCic6hFY0dEuKTsnkSNj97JRX0U2
924m3JwjbHbklMVwBA7z4EdVItiTmGce1H0HAqceuMoVMjtDXwQxd88tBTWTR008PE4+DLbDmqKr
LAibI3JZeefGIlLQ8W/ZgO20BCC3lROUrXMXLW2BqYj9eQm809394IOUbxSXfyROlNBpRH+ltBA4
EffLEnfZUvq0S4cIArue8DxksDcLE/pI7OLQDM2lb+DO5mKEzFtsi5vHnAoP44eZrj+ObZxMuxpG
4W3fQiYtO9e6I63jMCvTjDQMklinwlNfKwk70iTM59EK9ztdouUuSLhjheiqWOcs7imkOGh2b6EM
1JflKE2okj46TFMV0l2NNI2JCpRwTTAV8OaBoq05a9InH8QTQ2FmMt8OBXbSBX9hIkHr2h/YhOYs
3TVykHlSz0jb7HrBQtbsZOSmJLkNA5uaV5i5ojp2cxZ/1tZ+27amfq0b+a3mMulytAnieQXbsauy
Sh0IDg+CTSJVsL/YdjMgnHGnaGv2tlG8kLPcZM6AacpciEQ8q3FIS0TofG6yNsb+ahfxY6mrbc+m
ATZe7apbOIwZKUKn17nccNjED1w39JkBIFJla6H1YD1gweTg4dYvBFv7RzmPOttpxuqLnsbp2cx6
qXfG1bY6QTWuWR4Ix09i6uYSGbxh3yMd8zz2JNzxpZlu+ioJbqPexTeRhGk51RrmNUdbVEZRZT9H
w8xhc1GEfBnDIVwiZYgMkQzT6Q784LqcpFqrnOuVuGLu666IU20lcm6iAkMKINKcdIoft/MQuZ+3
ChPBKvje86GDv1YqPJRrvvle3eGUx+Hfpv1Qth3qC3yF6gmnDnJ6jKeFGWXz1rV1+A3Km9sD2uGH
iXCxZ5J1D0FHVGFF2ryTUbwOHUiwGo3bnkVV9zGt0TJd86nTByWVOhukgl1eKddlRQtx9FzJCD+6
JlC4W2cLNLv0vkNbcrZr2P7oG8q+9VUdvvchXS8Wzm2ZyHk6UUjGbxDfo/66pzmZ047MtynSfqhb
sTleF2H8I+6vzbAfkXrMExfp75NFonU3pC2MUIjJU3oaE6QaC61at8Br2iaIhWztwoIO2EfyNGi7
5HaQOvreNM3S59GA75B3A2uyosf7FpC/sCYaL5OTSE3EyqUByKlQa/X1Wchp+UOia2uKXlJKvuHg
XRXSfdlqjwgvpeUiu+DYzkn0euUG9uFme5O3PpD3SeK678ZmEscDOs/9ZCrQUFOV0AusO3UjPaCS
XNUoaS5OG/m9jxbXFhoyo0VgdXA/lsXjWcFDiT7NSKiYXxaulc3hyNnd2Fl6hkiNyOraug3FPLDR
nzEQ0movWLPcxB79Wx6gHFnKoZqDZBfMAswv2Wzytuhh+GDSuqLXVJcDCWZyZ1YWPsNdyzioINRw
ebqszXBYUVSdsfuN687NTdOhlEN2NgfFEUx3tFnDoDDVlcTzgiRyp6RFwgBEChZRETei6eLe7mub
wkoRfdH1KNLU7trG2qLycxuhpqZjtb2P2oz9fTSFqy7RVVQ9tjSeTpssVGjqwR8CEnVjfJ8aWmV5
H84t/RyAjQZjYYPMddUehlnvyG3fTOnEC3TbLpa52RqhTcFw4Ca+bOBfZUNuQHPHvhytr0R/47Mq
oqTQxvFQPgwW6hDNHTBvbvbKyLl9r+s+nupyxaMCGwVpHDqq3Lp5Spd9jVptPJnGBOJPPWtnk10D
/kmMu2SG1/ZckQjey0EClFrGUvk4IN1DZ2SP+xAHwKUQoTQGHoAF5o6f/1MEnBFcR92NvuSyccl7
Apepef4t1gbyajgsA79Ko1FYOXmDaWVX6x68wNUHwXO4sa86rohLD+CqNzxvc6h5+2Hk2gRNPmYQ
upCS7KtuRdZQYTte3kwDQSG7LCgo3R3pOPFxYWpt5v6wwd3C3cKR103dd5qZ0YoyGRbjxxtq8PO2
HHN8o0gXgF6oqJ7pksgWqT6Aqi09E2NmP4FDahfUOOgd6nkvZdZhPw6WqexBId1GgLlQukuOHRMp
RhRRWXxoFya8l1BhLZTUtgBSZYY13tWji9thJ1cQNxzawThllw2lX7argiGt4ILZikuTh/HM4x3z
G40P8P3Em8zM8BqArlnyaEL4LI8Nnp0daBPxRcYeVRbo90b1uynVSPhaBU7F5Vs0w3zcUuN/UfZn
3tb2ASF3e4QO3F4QIKZFH6Xmtgu9FztJBWAty2EEy2B47rhb2WlGCcdyOkof525c+/FwjeUXi8vk
OiKcY/svuZEKwWeFVHOe4hw15UI3/6TbYHUoEIJhhwoUHWLVySQ5qDReRFmJzH0Ptsp5mYf1OodP
Wd/2SYnx1eMPhTEdKtedRWswbgGir0R1YbNDOaH00TRJb7/qwF0VF6S0o7HY+qbeI6dlq2AvTJgB
zolmjtAyiadpF3uij6Ge2MdghzjUBauieiogKLYJOlTm9Z3IUmLKiCRmeQf6AGwiVxKUXQGmY7Yo
kMIIXBHErbsanTemH8yow28dDDeXr7RnO9anwzmoNcYbALxGuAJsnRRANyJvdJmNCYclFSzNAbkF
3Bjm6iCnYOuOsxzmrjAQzL5vABawNir+aAIy4Xducp+G0j143Owy5lXGdx3Yip8B4CWIh52sLwG2
Yf0NzeXaPLJOqGvVRaP2iAomPauYJe13bJHUH6iNu6dppdUtMMn6q1Yhrny2bg64WmWgjGxb63LZ
kvU1c4l5WNXQ4CcgxgZ3mIkJuykTCCv0CX8KIR+yknfIqoYQLdpyBRvzx0pj5AiTXsfHMUZEfF5V
8jxj9sJ+iUbyniqNVCsDh9ioYQOhrzefI3Lk75CpjNoyMtoi1DWMAOR5a7k91akCnabHDThoXa0O
X5cPVzQC3XAhR+ajPRwi+KyEIlhY1pZabL0B8g5tvkgGvJDWekZRMHp9S400lzoKMeqAJLVke4AQ
8mV1bAF1vIz4laAB2LdYNVmdCxTg93NwrXg1RqmMOWpq3+ZpX3HgKP3cNiUO9A7kFeSSh01AAci3
VCIk3lsAdiUlot1ts8Nr6gQ4HbARIUtL5Z+rbsZdVGlXrEviPxh2C3vjllHJcpht9qQTtRh8XJLM
aAhaqEAimm7pUEU3WTP0DJhQ5UWuworfBEETffcYeYKYvtQPYPW6AgxY9IlUjBnhMzDuixYTKFTB
1rj1pVk9ctmDypZqZ5o2G7D/KjrcdGHkk/2SrslbUDXS3UG56inEgEn4fJAi/Gg5iIdcAMS4m0CY
kB1bE4+mgEdINcwVScROhF3z0idOrQXOTVR1qM/Lhqo5u1639H6lK2RoGk3VXTYI+j6Dsqhza4YP
qsX0rhZMH8BgTGiPICoBStUWS35QH3WwYqxAr12AMSBbeKsM4j0ausu3sTbBSXV4qEvV9ux+Mct0
XpIZWQ/F+gt0AXYMKpK9QTFuGZZBnX6X0UZ3Lib6ySofnXo9LVHR2Wy9VmtEAJ0ZIfEwrbOjps2Y
lhsPUDiJlmNqRBLZ4Qlp2bZUELdKhaUeFzNNzA7lS3gz+qkBG7iG703l3TuvljCX2hBEJ5N+J7Kh
+hNYMSnjJF5eM5T7hzCuwu8TCPR3gpckeeBw4YD8vyNzk906mPwHaRc8dZn5BKC8PEhDfJVny0RC
PAfbA6+DHhVNGIsDzgM1os3QtMS0nBuoaMFlnSP1Rwexo8wcGpUZQ4O23DXh9Ib5CvFz19BYFBir
EJykHENYYSAte0p/eAP1X+16CT1IfccB1QtbwgNHiukdHe0k5JOK9RQn90vXzNjldZZd2SQ1I/8M
SMD5TszwGmA4TvexB0rjD2uErEZU0om4pTkR04huOwHk9str1bo1+ZGMmAVy7KYMIy6KKlZkCcrM
JvGqsHn1oFngaYGP6HjYpqQEeBduKBsz4jFppU8VcSfjHVTMPI1cso/jcc2+peO4YFOZZT+4AftY
0pCkRJ0HTqEMfFrXAFpiMFbAkVHGg6ryyELjoQHGHidAQRs5/SRz4JkuYWgC1Ntpufq+gWPZ1j1o
IVlXV4gca3CGDVJ39UbmR0uzBS1MS12q1NuUYTJLV8KIzdD3ITLUuu6u6yZtplKvmKMb7oikRs/f
Tb/Z0Od4F9n6Yp1ilGT5JhvsDMcKMcmOF1Csr78kTmvCh0NTO8vmP0xQb1GSt1XW4/+BhWepuwkW
jYb5pvO6GtLCEZ4xu/8v7Ll/BkRg/iFAzZGVvQ5Y5inAh3+acyNBz9E5yX+QDimSv1zvKO0T2E+K
ihq055rZURRExCpiOVMDgkj5AB9FFwsdHXvtfhld//fv9U+3F1+LwadHXJXDfwUFfs3g/52QaBOP
aFLdsq9+klejRfwGP0TPByzEYIJd9l8Ylf/05K+fiBg3rsY1OwzL9zoq4O+fCNEwWwjyEj/F70+0
v6kamowK1rxmTWwAwVniAkQ+2g5m5e9b8f+nOfxvR4X+bSoDTa+BzP/BAvzHPIe764C1/1Z8qgn/
zAVc/P946b9ntiX/ihPQSMBUrjPaIOf9e6RDkMX/olGI55sgUxcjXov19NdMB5r+CxmpEOxRRjDA
N0rxKnjK17ltlP4LfxW1JqKmCQmxFv9fxjoAOcES+psRjgw+FAjKr5k6QDeou/65xFjvZoHHpzu6
JWtQNPO+YSVmFcxrGSH27XaLlQTZOTC+6amKfB2fxmjkGcbjoD8tojVFoIGCZUaTgKzdfAwGdKwK
QYFRILWM/BX+aZcku/iqiU+QD8I7oFPxaYlR++Y+wtCjQab0ZNsQQ23WDnnaHJvqFdLl2YU31fQB
TUp+SAK5Z2c7DTMJk56yCzIZ8eeobHgnOJQhpEDrNM2RW8/kIYKcoXZAQK4voRXA2b5r/QPaFv5m
kEiDiSkh5uWLztxT7RL+JtrQPcGfR7KvF+g3gKAydQ8sv5/OUwKr84zhC/pLZyR8GUaBwzFsEFgN
x3poC5gfKKYHR2G4IFYBz5fHCmprVKsj8IrwBShH8slwUD1MCEIcqW3o67Zm7mGkk0JBQGB9pkKH
d3WElDLY9Lp6g4KKt57nFnUrg2SuEX7Z9FcHul4Cv5+il1YP8gMjmQj6ZMiaOo/BENwISJCfvsbr
MLkJXyDB0A4MOBjwaYTW0UuH2K5A0wlENU+5w6+Oe3xmhszQB7Qu/HY+JJvNzUrguMetuBkxMuCO
9kF3yWwFMxjyym1XtfZEJ96fxpbhNSy4Xs8UKCqqXHQCaYl1jT/5fUMHgkOtrNuKv0Xmeocxp8s9
4JZq/Z76ybvLKisflq7HvLaS6KFvHwMR4SdMvsO7SNvgvxk0mu2aYsN1WbsA3xHhQOSdVigIIFMC
ViPytQi0ofI6wOgPlQJC3g9iC6bcrtufTWVwJYgd+Zsf1qdl08nej00aF0PVVm9bpLtHZjFEIgd2
EBQyFNHLCPPhw0HTwaoVWOhQUEy197LGO21VhP9inAK+GzQJ/rYQ6h4ajODBpLrFYjVESuPOcroA
z+E+oVDskWm6HRhbAN/XGosviAaY+TbCo8dWuXzhMFjrHVlkeNdAzVpLhqiHzSeZkShH9QrrBA3a
6M9jBzkT6ipiyDuLJZoCCx35ZZJApI6sq+gpgL9FkXOk+N7tZtoNrUjlnijcBYTbV4EVU4VGfzkX
4yPREOPe2es68Rz4Mch995DRhZ4Ehrt8ZChH4DzBHD1ggDLfsXhsD95avpNxKD9gY1Zvv5ZwGzBc
XxTAN9P1Ye+ui7RKLchdanBJ4E34B1fjURBbNN3ETYdxYZgRwd8QOMeFW5CWpoUcMiwYw8h0M4zQ
LH8/EmaQ7SFtPS6ebwxuNsHG0SJ787ExpUBkI8tWpiYNX+J1qt6g49oAlTK4e3iTNeh5xfBwppPn
OxhuoEuaZLVQCwV+DmnjU6sdbuiMUhjPAwZwWBjzeMh1b3F9oEOELxZuyMGTDTtIDLLoxJqJX9Zp
4JdtBhsJ9tzjHSYZdrD2g+zqzTKI7g/dbGsGPwkG/G6pN17CkGbHNFFkT4aOX5LZBSV81kDlyGPi
91Kn6nW/aW+aHfKaeMIg1+ALbaBRn9C6rc2T107e1h0iwS1UwwP1eJYhtsenbOwDjr5pwPvEGG53
6nt0p0C7I0AuVfgCLcrgCorYPclrLwDZqZ8/elLNR46ZcYdqaaIXhrbqDvr5Wu2zplPbs+Y8iY8O
eveJbvjBcL+xohDLwY0aoiB8qci2yTNAkQSW4iiG5iyqrj10ZGsPmE7QAxBccZeGtoJPDVFF7eDZ
Yk1VAFNhbKUbbqsCcPRJ0I63hRvD8GU2PnzpEr/6ElMggQgIuL39PtQL300jVunKLZ4Ikc7ACyce
vmDCD74P7PK62ll+XTkshKN3jpFWgmiCWVhfNay9Q9skWN0Yb/CCyRv8TYEw7W5iadTRhIwginVd
84B+8CKy4DcX0Xxd/wb12p2BioCJRyHD7yTXbQ/KPgQxZOAxTYVcRxHlCnIdoBF6XY/c6wwOTsbf
ArrhRv7e0jodgt4ChoSllGDUhzl1mZ6BVGL0I9SaMAgf4hRP1zD0GLVmVlxeKPj7X0+csFn8to6L
Q9BvTlSz/7WzTphekB5WYEZvYUvH8W2ta9//kUBHaoshvu5SoV3bQ9wsySdHVAyizywewwYWGEYV
fI0NrB0lIdHl2QwgOkfIEjswH7bwDk0GNrIB9YMpsimTIbq9Zgybe/AtHthMQsVahrVBCZFjsuwU
FtCp+Y0YEfLJI1bBBQYNyYdHQDk/OxAfLCuGJajfcJSq47gkArfoGs7JeyAGdxOeSVia2GKmPFih
shZ0VunXNIq3CeGjM6+cgdXjs9WhDqHqBaMCThO/HkSY1jC8tL6WNzhjsodwZKTCs2vpXs20zQFw
LXcYnTzd4N+pg+Gd1c0r+KhkQJtefQM8uguiab4gPQSxbWEwSDs8A7kRoQjWIwyIk26MvGEd0nPV
A2niqeB8+WOczV5ieuI+AIH1IOFJdII9VVGckD+QyZVwVNgk0uqENILArtrhCce/RFdulJiolERi
HhxwoLFgGpAh1M64QzgrEscwnOsGyTiZQbbp6b4fI+S8WLvtiXHrGZkiQCgBW73NI5hafu9TP7Aj
WN4WAI82icPlb/gNhObtPnMLO+uO45hr3XxsIe8suVjD1zi0021A0vG+3frsDKMLqzeEhYpZVvBi
s07Ck5YuyrueGUgAltwyWhOa6yBxn0M8da+eide4Y/NwQccaP8499Ci0ioCMkDnh+wwi2p/aK/69
yRZM6Vt5lKNbi3ZzwlowkF7tfdDxI7GzLb1boPtk0jVFHHd9bqjubpFI6jyCdyb96pYM0AMm5OAc
b8kO9uUrkDu571umDqxavyEBViRtx77X0MqekIVHbmiYoz0UVYjsS6IeNXKYKH/GdJc44X50JnoJ
AJzk8Fr0bQY7/lFsPikmZsQeUZH4UHGLEaa8hdg+65eZGwx8VSkqo51G6uF22SpsUb1AfbI2EoJ8
XJ0NBuGcI62CY8Infeo58OOJbqTARRt3FrNcn5GTnfKrn7wL+AYHDzsWRgyL/iGeO4xfzc7B1of3
OAQ8Sj477ussSE+Dov6xnmhBRzoeo0CrQ3Y9IaiXtnQ1N8ekxw3TcN0QkHFzCUKU3yLT8mhagaTP
OJKnHgG1C4Ixy2vkouACWGqAN5YBe8tX1K7fFztA76+iCPMx3QiDtV2m9w7lO8o7g3FHWN9R/xKp
KjuylQZ3JJ1JgZOXlZgDA5M18ftu6sVphR/1GfTi3QVzP2Do5oChvUrpPWIoCOl4dhXItsUcIPU3
RYIMQoHNvy43eCCHqm6Wkx2TL4kBTbtoCdcilGS47lbhyXeKflaKyLmsJu3eURHvUF0rVIItGUvf
k363zHH6ch10cIedX4kdxr22CENF7Ei0owfRYA6rjjB9MgFXs17gWDFIaxiZwQ02EgyfmsslIU92
7Ydwh3C48qjFMZOpe2qr0MFP6TDg7cg2besvbP41yL4IZnsWyrIK7CiLugHBn081rQ4YrRZgY1Jt
esx6s74FmNCY4djDtKK8NWFTKrmgA2nmHYM+fdtqPBctXdY3mWbDaUPyMucA9/bbtmxQWWFKY+ZF
u0+jgbyutcuwxKmYYmB1mEVsI2ykEBd/gICuL/Us7hq76D+ChpsbobLbtB/BpaAaeBYmIu981amC
5wZp8dzPs2//0CkkwROka76cAyhikTli1+J7CjZxXnddGKByqtG4VffVwldUsxjFDOi/nbKPah6w
qVcIQ2MoSrB6wivkotSGqZ2Qp7akiAZYfjlSSWStkbknhn5kjcCpG5nOp0UG7KPes7VKxM1MFP4c
A1u3EPq6WDKsHuCqu8SgBm1Ug2prXDUKkdTGOJswDnDwZxJu7slHa/iCWnQoBJTEB5AOqM/+1vE/
/G6S/z7uj/5z8kKC3hn9/PXfz0kzhIX/Q6dimCGH2dRzc5RpjQMTQzanweR8XRVcMtZSPT5DZcvi
k59wipYAwXR/tnFkn0xsuc4b+NdvAI9RvMe/jukQedFD0KKmq+MN1URba5QAFUa35OraemIk1aDK
qxWBk5IpZ249dIqv3zUyxsS6J6Dl12sCVvGpAUiNqdTd5v47e+exHbeWZdsvwh1wB6aaAYSlCTqR
FDsYlCG8Bw7M19eEpJdPDLLIymxXI5XKvJeEP2bvtea6WqaV57hI3fNibp0U+addsSD7+HYAlDwt
JVg2oCC4VZBPlgLe61JCpCl1jIRL2RqR4JHo5VxEB6dfVl7FyNnzHrrnk+7Qpy10mCjemEec1hT3
8+3oWtyt0NBYLIkZrEOSmfyVm8WfcB+ncP1rt2roFdeHjZVNI0SIMN6VIRtyL7YridFY1s1upiw/
r4Sespe00glGrMP65MfHF3vCWlyePQY8/kPEoqoi79FfX6x0w1gxKHfvikDmSCCQ1rZeZKVoARto
XlxyRcfbGtsazEg63dQdFYY6Ygcel2Nzkxf1J7dfe+9tVOGgUES2DY3J8/UZKaJWZgQb0a5JFBZ7
Fkz+m45C0n1LYYabgDaMO0dX+oep2ca+kuwKiqFssq2G5RSlRVstOye2Ix/fquWxn1SYBPUvnTqT
blNtOnktoIVncdXFyS4oabz4eVka48Nszn37iG1xrjdm7rJoLwu4wRZNeNaoH5/AO8/KBDS0lLqA
KHEWJ2XUIbK0EstFuBMjwK9VULRh7PeuFuiXmtJGIXuyoNrGRhyFZx2mq2JdWW1wiUFLu8Pdo13S
QWDz9fFZvXNbXHw8QmV3a2GxOXlchdEHJVqQcFco7JDqkUUypvKSrdvCHfa6WGeD0OczewhFhtXX
j4/+q4Z+8lQ4PCwvx2Knqp1ypYrJTpEtoJMRU0bFINHqCUU1IJI84YFEE6X22Rgc4y61A2WvLbvU
ApppcibNutKPuLtkOq/UtAujXbcUmqp64Z21gWCrXyB6+H27/q8S/UklGj7WYn/8nyvR/4qN/P8l
6D8/86cE7aiE9KAxwFJpmbqwHQrbf6JDHPsf2vYW+SAaLkR62lSH/18JWvuHwjRxVwwlBuicJcDn
TwlaN/8ROoawJejDtnTyOP6dEvSb78ACX2xQARVAa403w1Y4jOrsVGW/01G1dpDlXeq1+EDcc2D7
TJIIFovz1AIb4rsRQ9Zf9+qdOfyk/M3Xx8hEpZ1siqUEfjo4oRebsf+M3XbodYk0JrfAVEDGnuw4
3/0Hh3IdnJbA9N5mpDRGIjUtF93W1BqKT7oGCqNls2A4Wv0fXBW30jUsHIMWU8LrqWDWsCxPptlh
oBrj7WjMtd90mBC60f6MEPraNix+3UAGMdUkjkE36Fq8PtQowU1lghvoUt6lsKtfI0qyXsCW+9QZ
F6K/QVUjCFKvQjXzyZy3DNx/DWJ/Ds58t7zF9EJOrrMbIwSSVdfRfDMpgCZjtC4QOX0ygb19R6AN
agD4QG3R9jt1lbahY7SyDvotGnoLt7lOWQP5ZW3LdcIk/xnK9GQZxUUJfXF56rAZeE1Om36ipmwb
aeyJwsnC3ZM2PzFIvzghsQ94lM8s9E6fTEVvbyOucd3VxYIo1tRTG2sQpQkjPXalRBXCg/WR8bDc
z0Jtlofx+mFxFBPTpWOrUJCN5Tb/ZTCncI4bpk77rRFLaImKcg5T6zhpOpYwNRefXNN7d/Hvo528
GrTd8APRLNg6lOdWAb6XUOYdYJqFCk7NZtWk6bePP/ATsOHyLQhspXT6lomVF5Jx++8rnCK8fcPA
Z6fRVTiapZndh/iL9hTDnB0exNTv6xtyAxyvZnX7w4IIeEDHuuvDpsRc40q01vpAh8WuvpPfouwn
ipMEMXT17WIXpKsVelpaz58MTNo7z5/msq2ynVkMuKdvnNOS4VEiaNjGA5qMlakMqb0aRyHXmM4W
0AXmLlyag29w99Z6NppPKlqzKyRx1aXdzXDaq9A90sIOP/nAxbunxvi8fOEAxk6XbokL8ZViQLdF
3YHAKRJ+3CAHQ4HfrcFxtV/g8OBjGCwsMWyyigNm3Oa8DejN+/nYSaSExSo1W1S6CHFWhlYRY1E4
0JJpRJyFvd5c6tas7Od0gAkrO0A49gKzw7d03w+xct+hlPdcI6Y4bSr2xkAFt5JG46z7cjx0aQN2
VSFeoguECw8QCKmZfukHp71MzclYTcacbhqjR8umdEdKlPOujm18gCZyoDHIgnMVfemD0tRySydE
WTAnL+lk3HRIPZC1hemOwkF35DcXm4/f1rcfCGSLpbuM29+13qw/kfOKXgzLQ2+jSyXtI1Bd6l6L
x7t+Dqp1T83z3/4kOaJgsEYLSi/8FE/vUjhE25522yagEoqAIdPC725hnjdGYdLKsh4/vsK347Yj
bEYbvKEL3EE/Qae2oSshUvfdNpnwauhU1vds0Y21ozeT//Gh3r6mtOop0cIdclXk0Ms//2tsC3sh
k0GWzIJIi85KSib7cujtT27gu0chioFlChR97uHro8CnUPIOJs5WQZfUIOx3lR18Lefq44vRXutv
lnGMq3E0zWG1yM5WnBwnjZVZsyq33Y50lP1Sa5ONNeahzxa9BIfbgtszePFVisCHxnlo9HBbmmn8
2bB0sqH9dRosYfA+gwLR3mxR6rrEeCZtnM9jZq+H2s02wZB0G3PoYsejom3utQL7TaOWP7NysG+I
jiDpS6jyApC3cYAg8Cm79t1zgofgIEujBHC64ghNRUHLaLRbVILFXm3E2lV7XCdFV18GbdV7EQa5
r5ngUwaOMx37RXIF5R5mhlOUvl1kP6E7ycvUGcnUGZ5IA9O9Ou6q2wky3op9MgEyYMkOxYSPTu0+
W1zo714AjS24KvDc2fm9fodwnLo5jRNuajTdhI1dbfrBDL9EjGJ0qezED1pN9XLb6pixmvwAuP2Z
+K47ID/uvq+CwEMgLdeRWrrX5WyXd445/5xFAKLWidzNUIWTP6QJ7UyUsLAA0dR+8naeoFN+vxZ/
XcHJ2zl0SN7Dcmq3dAzCQzC7BerMkeQpRfW7uGGQ7zFGETaGQGGSXlshrP74FE4Lf39OgR6w4GPU
3rAqnImxZBJ9uxiPOoQWmSO+say6ss22wAyp/igzOT7Y8NC/twulTIYeBubIx/GMuD1sN7raln5D
WWDJHBvyla33lRdxwO0o0DibSaj9nOiAMlTat7aRrgWMW99S3Ad8AjhUpVDPFaFlu7ksn6lD3loT
B8Ik13vV4JLR9vEFv126IVRHpgRyRFhIVk5u+bLqwRvBgFAn2UMRbG2ZZL4yU4SmnmusPz7YO8O2
xUqKnScQYdaKJzsK1B9W0TDobKuweHEJpGDWlgnqltn95EjLb3q9IuWydKRUrmlaENVP1oiIyHv0
3II3qQnvMGSFDzBuaf7nE7sJcNhY6VRLcQ4AwD8Dq7wz+1rQDBa+ERMTC+/Xn2EXxjV2MqgOvT19
DTrnarTrG0zKL5ndfWPLa30yQZ3WwJZXlhI10ScaUlDoTiePEHNMO8Yxryzb8OKmN1j3TIHhI4CR
HnDpn2pAplOcjX44VSxuTCf2ZBs2vspq5ePn++7LRN2cmWWJOD+dluO+kwLjarsdnLLz1cqm+h1h
PFDiMvRElLx8fLh3Jk0ybwhHgm0k8BWePGQLGEeYQ/7fTlMzbkPSEbwZ4OUne8R3769GJYM3iduL
nO/1A6WfH5ZwJdote2SAnHLELoNGx7MCR9kPLU7UUGJhAR+brYcANQrVgGw9SuVsRuL/yff6dlPu
0GtjtUw92Ka6ffKwh6kXMwgkTkbCwIhCO9y0zYy/eqLhkmNQq9qcDDib8Lgy7dVPPivtvS+Y1RA3
m3W7g/7x9b3o8IvqRqE220kzo2+V3SiCkn3YHdtYE/kKFjOUAdyuKobSaVH9SKvOhK8mFXyRvLaj
1BvA3V6gk8POp3ddT0BaKNofH78Z75wmQFqaN3z6rHNOZcaR4sSTKKx6i26t2fTmLNdmW7tr1vLx
J7fknUNBUjIJW7UpwzmnuKE40dqqbux6S6OY5E9jsq9pjtA3UCz1P7gs1qBA66ylpPZmVKuKau4q
x6y3Qo+bayALFi1sOzhDAoOQ9V+FxneKZ+8MYhyJsghLRMTRp/tGfQ7CpOw5UoyozA+6orrNQyg3
zG6UhsfcXJklreuPD/rurWR/TZ+JdAOab69frjBUoUVEot5OuG68XKAVjelG+42KW+bjQy1i2jcz
BCsNlfxk4ueNN10eB5djH84ar4i5NCKtaQKMEkfmMMMVD4rMs5pW9y3W5MQMGnJQNuwc+3E9wx/K
r3NH8HHFBjXGfdBO2b1eSeR+DbhksCUZtt1VF9TRMyllykWKGrjdhFFG064FuowtkUsyPNsqHcd3
pRi0DZhTAlYEfdwtrWR7XgPhw4AappF2h1mXHmNmjkLfwMIerbWBV1KnuYvS6KcFe0oPV5iTrehs
jOB3LOaWJvrSIted9hmGNLgdsZZDdVQr7ZDP46hs2z6V7aXIi965MLE3BtdWq2XFhv+tDCSwAuAY
V73ppjAbU2mGF45dCNvv8UfDghV1divhDgSHplDKHWR+hIdT2Oi0y6L4PsdShvmvRz6yB2UZVp7T
g5TdTCn6nXUOwKY5TyTbSQAEJGpm2xbZSOpjXphGfFJToJ7lShuo1B3yChVNLpbFVUz2xLMNnWNa
2UE3erMDN/a2EugSt1CdkulqCGx5C2ag6dZwIlz7Bki/g819kmG/ZxFLHqczuvHGRFEMuaYK55ne
WOJui4YpinbsUv4DQeUSb9QK5ws9e5I5sxxFRguRQYOHV4ld7vTX1Hk3vRTVA6bw7BFBoHrTQVxe
BUhJd8qUZGujdo+kwRKa127GyC5uQPKsJMD1dTrTCtbNdPBTN803YS8PhpwGT6/a5ySF8EoLPPD7
ZDQ2uG9/mIYyrCWOtMUwbW+tdlDXrhlbW9OdyxUr5hmCiRuetWY1fkN+OvhmPyUrkkafkS6KnTRG
kBrjRNRVRksar6pi1VfCzZHpqUV8lUL883o11s4cpH0XxsDzYLeAMRXp7DgbYisU7TqOabJH0xjs
A9dMvTFJexYVre3RBBd+29rzNeLufd2ZhGojsOGP9Ihz2RtRnRxS8n/9WU1BrnQwiBOM515qpxDX
jAhiQexcoRW8yZVoXGuDEyGFaGZvUroeoQpQh5ml6w3Ii+qpcFr1HNkyCcBdbfmj2jUvllIXnoKY
3XcoWG/tshT7hoDplQ0GeQ/QW98DfXbWFCkOukbrXVTaJhXTY6729WMRBztbmLdxPz2KMSjWg4pl
r+mDxxy7fMMXSHSq7O1iIxV4UcAR71LXCQ5tYABHC0tnrSamwnOo55WZuJgV2TfcABGXV3XY4M/r
R+ZFoz3H4m6jPwawNilQnuqhQnjRxTtgs/muyB35YrY4+SBs4az3U9LJ58nry5rkK7bmutogfCxj
t7tLS6DeK52X5yGnATj6ds0+gsmUQSIJ++Frxb2/JMcCiSYoKwTgGu4pQkiUsivxh87OGX8p1yMf
xDoQupjacyKfw6H9ipHebrG36wGAXrwCevNV0YyNmoQ0VxWdc97ayOi+j/acVjsjzfTez50Go/hU
arZzrihWl6BfcDD5ZZMUyoHyrIoauazjXdNwp1ZdWmQIaXJ5F1HVv9KzRL8LSBaO9wP4/7Vw4/pS
G3RnU8ZIu5FQUYyL4lYFjxawnqS+W63tWc3OKibZ7+j8Q2u9hN4TEy1i43wk1enWlGnw4lLc7z1W
ATmb70Cq/jw54xf6TPlLUzUWcS3o8p9wFDU4SStxdAu9WmyLg99C3992rFjunMlMvsqW3zMp2bjG
+lcf5iVuJx4Lc69jSX2gCkcbJGmjedPJnjchMtz6kVyF+ntdmQQmo496tGscthCQOkKcxi7dxBiM
H0RZY8y0y2HwLRQxnd/PLR8HklvhpaqZ+tgehJew4Nr3KFDh84yIGKPObTYp+6Z8B7OBf7/Do31f
B0M4rx0Ra2SBhEMQwzTBEu7ltAb3FYi45R1UhkNISsitijxqVdoNidrAUCvlvnAXiQ3CETc6C/WZ
U7VSeS/1sR8IBQ7CY+zUjk9I4HxRdiCCzMjktxpotk01tm5lp4sZ9atdH6wqio7J0FZPlO70NYUz
cQyRiVjw8fIZad+YbgghwX2IQyo8ZlklIfuT6HvkI6r5qHi6FOHrQ5q7wGmjqPrWyLDBk95ody26
m4c4SSeM88W0dWDd75TGnPC16vV1JZolY5QdJqSLGcFcWiNS5s7GO5SA/FoF2bvWmPUBETeybtlW
37qpah4J7tXXs23X30stbOrVTKQZpBUgLwfoItO2d7v2B0IqcTTnWiEhr3TD4xgv8LPBgg/+g3RO
08EKrWNoJt5gQP18rjEtVz78nZCYcqcmvKlAEM8I1QftigwS7a7SJnGEJhp8qawovLREXz5ZoZX6
HT5utLV43bWVdFhEit7QSbx26sMED8wPlV6eNZgodtjLxi/k8TEuhkG8Myp+GvtLeOzd2ppXJLSz
Ai9Uh46FUWd7ws1o3iPqShM/TofgEOUd/wL5Ag5R0UPW+clclf1q5junjFW0D9NE0RobYPvDDk3h
BcGU7bWmW97yPgI7UOHiuwUmJ0ll73owfiUnmQk1vXG6pno2ksi6Rf9Y43wphugIm73QVq1ZNI8Z
Yrsrx2r7e+Sn6Q1KffO4iA7PRaLB6jUlB0qVaUMwKvYIFhnR0YT/dOck0XSlEu32os6ovZXRFECG
Gie40fPE3NdqVJxbxsBvLOf0hiX7+IXMyPbHPEgUdHNDSXytIIJ4sYlUxO+PhgUlstBagH+WMhSe
pZR2wUg+54oXK1ZwY0ZsuVYVdstpn0sym7l23qRZqRuGXsvkTWPMio5ZmqCOhpxZXikgXoBmTBnP
WiVcBi6aUTqFBwDypXQU9kxSzfG750P9opSJdm+G1eDLodV+WjLpCS3Xx/qa0WJ+KXU0np6lF1Pq
NYnof5IbMguemc27X1XcFouZvN2qQ6o16F7Rvc96pty4ncpoZlvy51g59TUJMxT+a7267ORUfQUh
Ul9rnRMeIQCTz+X2jh+3jrFnHEODN+FT2wOq6h7qOC7U60ZxWsZ4ZJ9iX04lNw/W8AV74mBT9cgv
ARjpNnXTziCgJzCcJ6Ro3WWAVn8r4ZfufnkVaqbNcwNPUo9GLYyvLLOtNlVhtl+aSgI6mqOXLiz5
v9qqQmUpK+ObcEN8uRV6MoxYoIYMYFZCGtZW436t6Giafto1fIcdmKkbglvGq18OM2gCwb2ehfh/
lPIWUsKFtBkSR1WN2cs0jT/0bgLk2zngKiZ2Jq8aDptaR3XIcefYOeOGgXRnVGPlYrRA3BSTCG5R
dJZ7d4z7kEE3n1daQbOx1oS6B9Z4kNMEk4hv80INh+a8CO3iEEYFLFCCMDajS/uPEuoziMx6T+4S
lo5SGj/gSxzqWNUY0hz+MNp6XVha5Y2deTaOifnAehshLVkU3wh5oc9UdmhRFX1fB6VNtyxiQSqT
cnpwiCm8UYto2NhjtbPKrPZd/ErhKq7LHdiGZ+p/+Vd4VsA57JKtla6gUEosdjiePU1mtPBq0DIr
iL+hYqjHNDerTdv34iwPemgSmZ5f8xebonyg3PW1YjHUueFNDwwZmEhgX/WqW6woTE+of7GCuLFr
3Vttl+3i2L4fcaBtKZdGrANZyq3yeAKeFw/RRUzutFdq+j4wZu1bpAbDBvaRuiXKiQiquDf8QfIx
EnTUoSGjVBhOk3XG4sJ8SEyByX4sN3xODMBlwu40tGp3i2/XfQFQpD+MuJgu3dydUS3k5h2MmcQb
WcNuBGMXl9Zm94se8HoiOm4jZDuSDsS6cAUGFdUhGOifM60mHVNXF1/WCa9BXJAqgvO+QFVVVah3
TcLrvbGCmkADYeXOAAJ622JBb4YAHqcxPYRDsetSiLcrYSqos5Pxelb1hy5W8g2fIsbvOWGhJjDY
BHZ/mZsi+JKlJcsMU25ShsBkVTldfOOozexDinLO2ileaCXROkJbtwKHJo55JcC6R4Or0bTI5v00
lfLCQjNcsEZTUj44qzhU4QjpLTFwTtXJjMeOoAy2pcCG+YzoockLpMLJY66b1pb02oIpZ0RiWM+E
v4KHV8YrFwLS+UQxm12dLaFT9QR4HtwhVm8QCx6axB53gexwYLTpRcZTPmuLAcqIWWLFoMGzyHq7
c+q+JHRhTiXsyX106Zmyz8GTW/Qe0tEZOj2YscQuImclZac9jpPZ7Evd/qbN1s+gKesnVqzZUwYJ
gkGrVb6QY6NsDNkj+UPaf01MHU4HiBE0vd1uJogMTgXLoXFH2IuMD4BZB9OXttraOztdjKOELZRH
Bd7fIrK1yyPlm5IcFycJiZwg/mPmHRUJgSBJca0jprvGr4bw/ZdFi4QmtLqtrn4rMKX9gG8By0lX
+IU1KoCDaJLydkI/OTw2rHh4bmQnbfLIgr4lFaxuWYU5b17MecyW1M7mTAPpG1KQ3JfEid+xPmZn
ivfRPITpiO82Lbsfbb8YlzCS5S8phhp8AXMXPKlton0D4s1MXy7u1Rb94RNWLjbhZF4qIOdmrFKK
qJR8pc8Eqa3nVBS3WT0yMLTROJQbOyRocmO6AxWNfox4PSJyTMZVWWTlbWT1KSBbsGtPQhP8jFuN
aD/xzQDjwenDa1QYILV82XKW60RA5vcLVFo2mxhSaVZJbBbtWTyLjn2jWkgt8oZqiMMNi1d+8wzg
qtybA+VHfEKkWWyBKbAE6OiQBis2U+55Eqkm6S7YxnoMnhZPCZ2lbYGW7oMn2UhgC2EPf2MVhCJ/
0XtwVau+NrChDmA3nn7fTCGVEN4L7cnYm9slgsdGXI4dOrTKLQbtEGeS1aYetSBuPTLL4lagHyu2
WZxQ7kFZgAMNCFe6qzSqQEe9FqO2geIrzibQJLdiQFHBI6Tf6g1BzfWltqAe0lRqmpy1qBjkNsfR
E124spMv0qI2uup1UUUXlqIBRpmkvi36onjINZesFtut4ZxiFr3DhtJOBEuaWnA0ey56p0uVc2RV
zlnHqJbZ5U1jodD/w5Ht8Uz4dqn9R5NPXYa7KPHvdAwSCIZjdi8EcSza4KmV7c84aZNs6/ZNTQPD
zeMEPmsMco9YewoAA49z3hXU/w4DdjhiOsqOFZ2IzCrZq1ZDEQVqaJYwuMRwafim2HAzCTN/eXm/
QJ8KkFqELc9k5h0jCYqsXpaQmV3okHzQBn7RErLU6qxUD/Skm92Q98Z1HjrjOVqm+B7Y4vBl0E35
u6z+fxrUTzSoS4OKyui/SsNvaAgXEJifv0d9+7Pr2lcwhN8/+UeJarn/uLShNCLN6QxQVqVJ8keJ
ahv/8I0bglYi3RPUYfSl/yhRTf0fx6FZ7fBjqkn5jl7ZHyWqqf2DIA/JBUvJJZpYtf4dJepJZZlf
jbfTtQ1GJA6mvtGnGJOlpJVCxSXOXqIydLcK9PgVspjhk8Lye0fCNmAaVOdhQJz2Z7LCLMx51DiS
TlBUrlZPVVGC/Aqi/vcr+338r/Bn+U6J/r0jcQx30XfpyE6Xf/63MKVTcCBVlGHQjYB/79VjK/ME
h+F8/9cD/98dyCG81UTaY3FZp0ItaWeaWzZztZva9CXN0hcMpy8J//2fHEbgMLF54m+eEWIo8N8E
+oFHxsHqLnvmlhnSS1lw//u3jncVGwsgakTTp+2hsIIuUwJL28kgB0mp9sDowEucN8jcP76opWXx
Vx96efFQ4SOI4jkBBDntHdqSlRcb7moXDUT4Wv10M4XjvaZM979MGh8f7KTp/ftgcGwsmxYdpu3l
ZP56IxR4THybZbVzIVv6dps3u8SpWQco8bPq0JikMr7kPxO7/PGB33kVFy0yPSl6RRYCydcHxtXW
Azsoqh0ASdiy+HFXwlVSfPr87eNDnfR8f18j+ihGBRvdgn2i/Jr7pJ9icFI7pccQlPcVpEIdt9vH
R3n3gv46yomUBjaVKRWgBDtCmcWZ3oz3Mh+KQ0EF7z+5dX8d6eTWDazpSllwJFL5mJ7H5PlXffF/
8Xm94cFw1qDn6K/R8jJ1ctxeP6UyyMlRLKt8V0m9pE4klQXu3LHwNPNp7QZq6RPAR2o4iVU7lWW/
n2SGSyPDLA6yFjR2B7aca2cMe4+F+vDdjmJWTQuQAoqnhjc0fflVOaCtJi8qOjUgEWdM/LoLq7as
lrTuKMjXajqwQWLG2NkQaq6xDusPqc3WWgQJ67dcIjPKR7ELKDJTVSzc7ZDwPqdkyIbLcpfVXFqM
ji9rkAhdhx2Zsn+x7nS7uO2UxDyo7jx8RwLibrWOLY+0NI6SmOUZ4k2ZoOMizWCNTlP9lqQRVZ6W
86HpYz7nJBtTee+qDSW+CkjMXGITNYXlwZoJkhWMa1aVtdG51BWbalOrwUjWOsUT+N4Kuwuubs4Z
uPLE7jziBXSCGBhcojDGMGYxBQDZZJEIJIz9kasRYMBeZAuEoTzTVAChTk41xoF649lEyj6QDiPO
xlBLnkKnzO7ZqmMnasG51FauPwRc+8IWAdJR5WY/c04SiUtkV27nGcbEt84ikdUdYWbZfTs4JGwo
bX6Nhax7Crg1Z1FSV0BmkxcVh7/XJ5b+kDvxC2Dp4Laz5hKT73L2LciPKdNp4DWZyvYI00kWXSUx
LjQQ3uaeEZ3UcUnVRIZs5FgGsBmhNVAc4hCfFOjRML4Mjco9JgR60q9xtUutpO1m9YhffV0ZHGf1
67XP2tA8UB9wziOLW5airnugRJd4M5o2j/j68I6EDi4ptOP0CZoyUyyh1n6AuITEHLYt7NLmxsq2
caGr1YXWy8r1LdpNEPYqDFg0lnEdFsQ4YSxVaUMSmzA/OGRz3I1FymYB7seBa5zWyP6ClaoC3CQ3
w70vEYXfGUXJ+wPbQ0CQMwVwdDeKWG3/2pUQ/mDQntB5BF0wspMZ9YqtI948xSPYB7Ne3fDZmeqs
YH5kioP+6mw7o5IUxLIBbjUx06HcggZLnt1BVzZuwXdk2VSlV7Er6ZLifr8ZGlc+0h5Lt6Lq0eEN
SqPHBIoZYl7PCTZreAzh0K8s2NffZrdqf+jgWPYmFEh6yINov0i7q76GlE7O7CljDIVLImh4KcYB
XRPQR8It4R+lPAkRhelTDSvpMAZhQQMNcB3+8hcyDdzzQLMMCqqzttHCfEL+QkvLj4BrX4YpcCk4
xi4iOp5QTzmWP+iaRHBTfLKag9tENn3qR4AAfhJmI3ZFai2kkMiaz1G6PbLBkVtMz4v9EnvQeh6c
4gCREhMaIRm10oEw1timNOHPrm9sP2rH26LWd10pv2Gpj4E4Ez/UB5V1xlRoX0c9HyXlunFNGJy8
kGjA12HKd25CtlzplZ0+YO2ez1R33OSznXnhPFadlw9pS3EF0PjK6DJeakZFDMdZBU8ZK/nRYFG5
qRW++pRWry9lhaKNRvR6bhjd8qGTW22ZdyuT66Y+/cyeyTk67KKes7F1rtHwgMQIB0gopPYcxp43
CpBB8LSwpjw1o+YpCy5ftETIrXKHlnJX9MP3VmmoHIQtYw6idOdas2hbQBt8FoKBsmkYP/CkI0SJ
R/qCDZrowCY/ciWM3rkOyrQ516iAsj9eVlq929TbTM0JcQDJ5OWkZCF74NBNCcKKqnDn6Zo2fI9E
QScpK1ah26q8wWzTmjg7GhVNxWgw2K23eXVsl6DIuAQAlBHYwkhew/NZ5RoqcJu7g5No8KGPa+tf
o+4QxV+71NF+qgOjlVzeETaY2mUaUGxLBL57OaGCsAdWEitF6cRlQkW4pTrvybIB8L9UaeuuBB46
W+UX2BfucbaDgsawjZ1HaQev5wlT31IB1ITMBndEegSeA+YRfSl1orZn7FFCRg8SgddIHXLuuVv2
GyMRS9NGxpdGQF2HRN7uTBLE66Vlf3Qgt+9aS0XaDydom0PVvKAQfTRIV31UkgTzyxh1F0EyP8Sq
MTw46eT4zkTDgnqA2M3ksKyLiMAK0guCqyz9atdNDhQgeinDIPTMLv7C93zfSDXc6U6pIPQC4N6p
RgUcs9Xp3k3hlsH9myLo1+g2k94vQJBC8Pt9TdUAXQYjjpo72h3F5ar0Zh5p9XuQ/VV4n3kGG/Ze
wyq1yFVg3oYtDums3+UIOJttEWFP0SLK7F3rUpucsozBLGGTV/OKJG7uadDA98VQq+7KqWz6THB8
Gn+SNVyErDLiHJhu3RGcGgx1viIY50ub6zkgdyM/lDbtCa90+vpgZG3v91pOLoIP0KG0rbNp0Md8
ZvLJGsa/HF7ATa0P8eBTOYmUrUmaR3SgYmFIGCh5IJ2DKfuSOCmrRxrtsRbHp7aa3cZ+IUadCqIj
0/xnJSzYbnFo70fHrjRvmNymZXUj1PWCMk+4B3YKGrRruu6qsGzc3okJF92jxZysu4qsKqguPY1X
xp72yQFD0XnlmN0OiQFEk6wDCmUsrs2FaTXJQ5ElqR9X6jfT6XdVkiQo4gxA0Gh8NjpsNJ+BQ14L
kSgXGjCqxAeXPDJX6xNCTsBEK6rZpEBkTrfT676DSB88p5CsIenqKUKsko6sXWuPObmIlz1zNOie
kPASai69AmvDmC/5XMPvYWZrPRD5FpGCPbrY7xVlH49CdSj05YxvdGcY9ENWJ+yWTLoUpotkr+KC
d+AsKIw5k5DbjxfYp6JKUJvMncjzwO3g28ab9nox2s5zaPatmu1qJlDf0ik8d2FPkZC0FEY5lpaX
k6FQydNn1hWp20AdayjY0+mh+K65n23UTgRvv8+HCoFmU6Fgs3si8rRDTEPgqrJdk2v3vTqdNSlj
6mDHz0XW3wRwhDcf34E3O0NUgypbQ5TXrMchsJ/cAFOKPByqbCdrFmFF0IOoKZiOi4K4DWJ2yv3H
xzuVbi5XCHFULN5eF4+Jc7JzKhoWOCbcLwaUesC4WTDOx22BbCZp8mdiUEg7wbR6xEk2XP2adoaS
4iV5PcjTIphjHsHx4rmcMTSNLfP6x+f3yyT4aqvM+QkNoymOJZVK0sn2pFoc8o7Zp7sop7zYUz5+
KY2ab2roBuqzKyj/I9CsjA8pSmA9SYu1pkbizLHSWGjHXARLmeLgUJz3J52dJ0RJao0ZktkzU49x
uTcYyFIL8EYnF4pi1wdiF6JQ2RojG1cCwRagv6maz9iAoAK4/LF1FI3mUIADbgWjGQVVHCdPv2ZF
aDvAMoc51T+TkJ9myP56VrBFNeRYWLjfWG8R8QToIdrFIga6TyhQ4rsRKQECg0dcZspOYdm4oheu
b0h3Jqq36Q4fP443+2wXzzYuIR4KhnBsSa9fz26yBquCwLdz2W+jAAvL/2bvTJbjRtIt/URIwzyY
tfUCAcRERnAmRW1gmogZcMAd49PfD6qsLqWqu7Lv/m7KMkspMRSBcP+Hc75zI+zp746Bf5tY8FMY
VKBb97Zo0N8/8yEfxsQl+OzIGt0K3ZSDqxGu2nVI8IBlkRMaLqQ3XbOSovc//wXN38wmvMeUKFit
fJQoxmY0/uvfcDFKe+yrKTvaciKSCWhRcKslCfuBgdJYotxc7gJSh14be3klEJ5VvXCmWCFrSneq
bWDGc94y5O6qwSdySAnKSRs+DvU3O4q2keyBjESdtETSuP589f8zr/67eTVOfuuXD/rf5tX3P5oG
vS2RQzmS53+BE7CYbr/xn+xe+w+mVAyFUYhzIPJP/2dcDVOBvaZhbGnR8A+sDcbyr3E1/xdRVDw3
OPAtB3H+n+NqK/gDZAymD2J8+eJsg77//b/+MsqVv/37r/gh86cv+y+HIZprfFxkbNkeR+Hvc0Nw
93Kthb4cHXZMcPi3AAVySCbrajKjYDxqFsTF1TWn3n5SbkexJvv+ZPutoe/Xrp8YcxB1E+w69u8O
yZcO/DFZpkPUB9/EqJK7yXWXm3oxoMvnw8zKGEmzESK7lTCgFkodcr7ILbMIYEdvx5wImGSCpAuQ
1XrQDLN97aG+nZeiy65ggwD8a+v6kpgaLD6btVbcB7ooYpC03ROM2Lk56l3AyWxQmn9BMeU2u5Ig
wiJsXQvhrC4QAGPmQPiaNUeMtPkPzcBEOrFnu8CB9z6R2VgMUaAF9m1WV9s0xpP6EILxAc49OCmQ
MG1y7sHAVDejFRR3eUsJPk5SOxgU4ixdE9RZrRoZYU0JiYheWow7hzdlN880zFrvAkKsa/oiMu90
gKmO9eL3vM2GRg4zu7lMPzecUTG0dPtomuT+mgTOhnZuG+eJ0L17pVkuqQhr/aCvVUvyjd/fZShb
TfQ+ZXNmDCh2hb8mu3LKvD1TY534WL++NB7FdLygGcgwr4u12DWO/mYAk70dWvuTJJ34yZCy8Q9+
j4WfiQnAd3BtfolyebBe56pEGT5Y/gHJTbE1Q0lygWyTR4uls8Ik7+3ioG143BTnBZOoxDmjBtRJ
F3Cb2K4NrOv3RA82kZzQ/Nupfm8PwxY21ZrWFZDO8G5Axn1h4zrfjbIgYBiahra1hk5dapByVX0A
zl6dg6pPbgPBitzRlX0pbfMtn2w3gvNVEh43bHroNHniSu4Q5Dn1cdJhvbeG2pVlUTwmQ6ffDZr0
ogR0LXke7aEsLD+u7WnaZQMTymRt6zwMxpYENnIT94Nblx9wub6Rb6HtW9JvCYVQlfHIQ56Gcp67
k1yNmo16YMXYiBBdY66J3MZ5aHnaCPULboi1ybbu2o20TH6i3mQLPXvaPuOGxizm8yrZTOzI2aRG
G0g3rKAWf7IRMJ5ElXWPTiXEZcHQcPYgfUY4B5e4xwoKm7OHrzx2PDc8thPjOMTMKEbYY3N9RAWu
MOAZ7uDE+GQBm5HwgYcwJ38JV0K9pMaLn1RzvpeBMVlk0hmr7dKmT1ma+Y+TO1fYixaChIcn0yyd
6cmhJXXQj8NoNF6RZ9G36E6R37i97j1A8Eyyt9leYSUQFVxZ+yZgMxDiVVj4+TS6gb+Yb4ElWKhX
BUmju54o4T62jVZzPs2B1RSnCa+jIDBgLfjbAIC1SfcBzTc+jXluT0+EGAykpqapVljX0tLH4p0Q
rH5tIjTNDX6zzNmCnQU5g+gDzJmTbcjT9L2mLwMMlhk0eaXW1jyeU7vo8UzdDc4R6zp/faKcvDSq
isb3Y6LDVZkeiWa232n9JvXNKwOjdN95j4JhDPGGt2dCqCwwmU1SKosVXE4UdgrcC/Ropg8qeW5K
7KQ7vYNAsjNVj+ge2u0c/89N3ahcLX9zUztMgf/TRb37UuUfxJT99Zr+x+/685bGGP4HpHy8zBSg
juNv9+2fS2UDUhELSepjW2ej8bN//NctzV4II5ZOZxVsvJV/3dLmHw6dD8Y5ek/Lwzf437mlfzfT
6ziUgCu5PlZP3Him/dsGFjpGKzq0oNdmYk8ysuMFQGIVHpHA3jQ+cL4t52IemzLWmRW8q9YeXwBW
zCw2g6Z7++Xd+79saY3fOtjt1dhsTdFN06GwAPyto7YhA6LfHsar2TXw5nGZcMx4LYF+kHxavCeT
Pbx7o+Ar39c+5L6u6Cmyk1V6Nuk5XvM9UArZHyNtgq2qynjB64AmcXGd5Iex8M34mw745+L4lyLn
5ysGM7W5dB3MwD8r9F/2lXbuZXy2i7pas5OmLL/W6mW0sefvlbe0HIXLbKBU9sjAWz2XaCTQn7A9
x55Jdg+S4Xs2S2mg0hUoiVQOplJBhycru3dKtHttkd1D7T/XBJzJaBtFvMqsu4H6i8yOSax7ATgy
1n8z2fj3j8Hblv98EC7PBnfJX9sKb9FS4nIreW0UUPw2xbUb2rSIAgk0suFp7oMnkRjV37Qzv20s
N04htSfFDtEq2/9sL+uX99LR59QWMm2ujc/8lLZ4uDb4xvFYZ6//+UH7rWf7+ZMCvL2A/9ih0z79
9Seh2F0oMLP26gs6ZbYvYAaxOS+ASUUW692AUs7SFx9HhuVM9d89NL+1bfx4HhRciYDFXJfT4bcf
73kby29LbPa60vlSF4Pzpay21+CstYxZRcOe1fnoD1PVTYRxl633gwRBeWK+a9/OLhmAO2sCYbup
C+sXqxemFWX+svwQGrMQXSN2eAfW1+6PjuWuw9+MOX4fw2yvH5Q4yhAaEEoEmzPt1w9K57ZvHCdh
6Dck9Ze8V5KppFaqxg6tZWnSMzPx8mvqB2Str122dwn1yZnAj96H8ta1BZCfekQwFeOPvLe87yOK
Me/vmn/n3z5kaJM8ROyKOVv5dtIE/foq3d7P9T5T1qWwO5EEfoQxc4XUM1vBHpsLC2Diih/GGlRC
SNyot+uN5oBdSBwqW7Akqrr6UVQOA02vmtK3qUCmuUiClYTTiRd0dT7D3ibB31SwXMmVRT2RFLK5
TgJyFLhLGuqUKR/KvmTTi41ZfSRPuXo0i/Q+JR975or3uismy2dl1poVuSMmSCPHOhr1LENxqU5+
cUsQANhanfTWDNLr7Ur8UbCboHvXO06q/KQBqMYas/hrZEyOFq3F/A3at3oadM2DmFwrb5/IbjjZ
EJOfu4zIjUPiacCG16xMviLOIZA9bzrt81B7UN+FJCKMQPWTAdPkez4KfIbCqsunHLK5F45kR537
pMdPxPtAmpcZ3HUsu2PQ8N3eMGZjjCuHbmBHMAGTdtIjkrjGYh4NTEXJo0j1CNC4OnLVmBPKPtKW
feVVn+Zaz9ApBOLJsZSDcg+J+F66NYQPtyUwRZ+LdT+WfrrXaKa+EK07fchUCGcHPZMuqknNMd3P
qmj5ckxTvKTj4O/7NsnYqlr40/hPQy4gNpguG3qCuWXBsggk96Ymd3AY2qpKdpbSmvrQuyWU22HR
HyYmvwwZex3PH0+S2oM9hjUxW958C/0J/fHDMJHsUWN728Kuv1OiQqZ+l5M2e4QHBj1HefvNXOpC
WeiP1TAI/apKVZcz4ZTdehgDKrlT/TM7pTDRp+qeho1hsdCGDnwG2FLZUBCgmJFtHjVJwn2oqnKi
/SinVN/1lUJGmXXwENtjuXhTBqS8CtQtwnWLJ2pK4FWwReIu3LtaViR34wZqTeFUCTxxhlXKet9U
eR+EhG4RuYjxP3cRgkMuIg8s0eEftUCr6h2EZiIXpgpQdiwTqoK906RgxX0gWOuuMUt7kz73W4aK
XFJ5TxpmXcdtmvsfmApAX0d6a8J0Yp3gXx0SwJNzY3nKg6HfwKJdl6NEhtcTVp3iYIgTOQJgZcXR
5Hs4oPUCGZsF3c4xNyKsNwMHPcBwYdXLx2q+aaLGPmhZbrmhdWtdQySua5K3HAVqQVdcn6w+UFVc
Zsp9XAdlWfuCKE3jJpsyiWPGy8xMHeDxi+aJy9g6k2xmlvtB8AowzlWbPc0A9LHzi0VMl9qnDcKR
2Ig+SgxjOPcoCKsoTSxmFB5rNxHmHr152DArWH8QMhe4kc8LqCNrqbFQGOR6HInsKqndy7KzorzN
sWcOCctsbWKJcF+AFLJ38L0IH6hFsWo3elLZezhhqcPLDTwRGzBw2hPmaGJAysDOJhxNxMUaWBca
Hp/U2vyrMJOYvuba5568vkUjsbj0zauBixcvp4+tyHomdcYcrq4IWOs05NpdnKHhSkrJLuM3BNh4
rX2SZ0bzThIy6GSMf0Q+yMlZ8xtDperZRgX7Bfsp4lzf4OHdDxgTrVi6K0IFAko3dYPVlXLH6CL+
GYxSTVvARMEM40k67vRV9JlFMjKjzNgvYYagtE34c5yqJSTmZ5oSK23LfoAXbTwbioRh3Gu08Dtl
LKh6UMUXWDRn05xOjZdK8+5n3Eujd9vDWRTIgb0KY+Q9QnxY3Xq3ZQ9lU8MLayWH7g03WPDK1oGn
u+aU7CPmrgi52R4m5n3Btr98NH2MhqfZLqbhorBBUnziKL6HqOTirZxqfnTbrgzeZ7NWK8Jj0hDC
uh9JqeB84nURLHnF78XfAkMkb1VWQu/dBeXIV0dUKdlCTe9tngZcK19Sfo0z1VRNdtcZ9kLWoSWA
G52yacNrYzYWMsyxehATrnu6FbO6RHTPvxNqz9+IA2QOjK1OVqRT4MIMzj5dLttElnA8F6TPf/kH
DneGWf1oqVmXNyllbnHTiqYsnnxui4NsdOPaBWn3zjTa7cLMznLz3PrA/G/IayKzcgEeAWbKW6yD
wGFb7nSvW76hs3TuAU/r7ZHYmrF8w2qYyiNx6fXHsgbbGZJ36PPpAxg+56R1yL1w6+BNQ4SEf1+k
Xcgyr4uXnkSZHH/8DZnUhRM5JlAvjj1obuGYmSSkFECI48ps+JqsWmIFJ5uYj+5HzYG8nJmh8t2Y
thMbLT8By3sil8eYS2bqbox+oHVmIqVGblpr1Cm9u+IzCpXgWVso089roHrju5LY1xEBGN54yieT
P2qujWzd2VPqMkPhY5l2GpS4/dpi9rjMi0eY8IgR2ffk0a7hAhzXyeXDKXVDrgeBNaa9NO5s36IE
sds4w6w53qQLIpqd78g6e6YSkd+xI3GMcHTKMSwzORHYNI1+xy2wdE9V2hn5J+jRlk/4DhXY8iKU
hUQo60AMxJlHTuZZS8T0NUt1jVmOJ93ylLMveZgl0ttDPxDgGP8jfik3VWHdz2W1Otfahf9AgOSo
uxfbyOx5t1DdyBjZPp8aQhbsUgSNMsXypaxiYyYRKBor0+8Pq9/x9Jf2TKTQkuAR3iVCut0bqwgk
Ij89Hdx0wSvPei3vG/RBHLCmCIq9j5mEiczwni69o5mhWxnVo2M2SHImpof2xU4qf3zsErnZ+1Ke
6FhgOur2NA7w1nOmKe2t14vMujdnvSIPjikzWdegItJL2WvYE2uADCaE7XpQl6pKeP09S5q9zPwy
i0D96qelY/3BlM9FDWAnmXf5n0nK/88kxaJIot37f2v0n3/MX+Svy44/f8efY5RgE+BvCmQjYLWK
3J6W9J9jFN3dMNEm3bcBQOqnAP+flGj3D+CR/JKJaB+eVUBH+eeyw3T+gG6Okp6AQ58pyn9Pm2/Q
WdBN/DIIwF3lYH4KkJazEmeS8ntPpDRt7NpWP01b/OyocTTJavnmbxG0fDW7ONMMGc51i6N38i9S
ivETRtnuSbTaE0ES8jygHQs731sZexNOC//KTQ7jNgEYKM6/DJ7XUr62Omo+P6Gwx61AidWQZmI9
2HZemnWoNZXhnVaj53Jn86u3AFS4EGhByrXlbEYuJi6+YJQKlRQ0wTyHbCUVKBwQyIUNsyLVMcmK
qe+7l8on+ojmh7Qs45wFs0snaiaBij28S3KfYXURZ2WnecUdDjRG17n0FuLLckJujbPXLuarTRXY
lWh2jNbZKbbfjP9Nb3FOTOYdPQkRq3jFc7JolIcsQ8qxizLyAL4UTeJ/T1kck/ZoSm6zmG5dH4nf
IHlEf5rXvhCR4iXIQzm35g1BlatEkIv5PymMdSRo2oNXM+pFMcZrW2zSpbY41phz3+cmVzWR25Y6
ou3z40n3nXc2onYIITZDLZY/pZj6+bCG4tKZTXsszOm1aHPrUKiJnQ1SqSOFNwCLrk6zt3zOuV6W
MT95/nyh6aacHIY3mdbUX5W8t2r8Z2EzBpzjqftNzcnG5pjeybyRJHcFuAMswrLLV2ZciJQCozgD
Nfqa5jQ9VlIOT6s/SGpIDe8pbympb23oeIJ72WMD42Pngmr8OK75K+uuDxJB1c3K6jfkZLuuWefh
WlLvbS3P9dg2x1LlIiL9I5rX2gwlc+wbscma+269R6HVhqVZvmLAJ4Kg19qYDOQfyFjdS+2uyf0U
tG5II0Y9CAQglHB6ymUoD/Zoo9xZxzuTpRgaQgKdUxIzuRzH7Jag9f7iq8mMYZToJ6/N830zYwAn
wTfDt9b5X/PBxEk2ktvuZ918nvtliUXnaI+pWOywKdIfiZW0d46mnhyVo5PEdXYglwrFVi7yTXlJ
uGau4+Ztt2iAxhn2ynegW7h2tu97M9intWODb9OCw+hOP1qH9B+VoVZOODtCdoqbE3XOv7YWFPDR
4WohNCANA72WEYkQNcwjRRDPimHY0UduPE1y95nzs+HA7e0rfAJVclrXBjEvLK3QUdqbQ+cUWuVc
nLPOCXaaQPtpDU7/eVi9HeoP8qomeMZy7ODl0GkS3o3b98Z1Fd/4oeeSByKqfbQo/tAV4tJwAF74
oKz6YgSrstSzdjRLfXhcjHHyniq7FPcABesG/3qfXwXz1b3V5j523MSTO6MaimfaaYUGz1jTQw7z
8dwAd6653AEzRDxYZCYk7CGGqrN2ejKO9wWW/N2IoBDF5FgZoT/Py/cOATDBVp69nAeVE/KkpmUK
DrS0+UxcuYtRruPVInyXk/owum5C7DwlYu/Ow5B9LIUkxZJY+402o3diuuK6ku+S0GuSgSgu170x
1vpN1gT1Ycp90JOdZh50E3lcV04nbyncAxpnTokZ1XsLSSF2LBTIllhJ0BSdFSfBCgAIngTe1/XT
zHjo1cuJeK8K7QtfqTf4IDCWKcHiulNnpXX2FcteGfUVlW+j5d8T6fdRbor8tSZrvQ1dEE0Xs1/g
J9XDakWs44z7rk5eusoswZWgEbkVdtWejYABgWeNt+OQi0fbCrQnxuXeF7N28ghRcbdb66AvSD/N
+BpP9CpxQlYg7e2iX9xkaeG7KRml8K6v9CptzJ/T7FtNXw799q0t7cQl/YvEuKRjBKxRP9PUjPdV
ZlPILfI4GXpGiaPAb3T+SoYT4hRmGMs7WinnaI918K035YM3b50igffj0fLVJ5fschoJXYtNazzZ
lYFXYYDSGipDqI+EnWRcaEq7YemZ7f1xMKJGx8Uu2pmJdspIJsHJGUp/ueaTX96tGpTbJWf21SyD
F+XNbIazZDAzeuYQK1hfhyywZ+Zbpr8LigIKhwGPb2MVwRO6BAOn1sooMWTszpNIyNdJlWSTu1Pv
hKkxPQ5I6MPSb4n1tWscmUMbHLt5xmfbEROoj5sZf6aUByzxbRHtGOuapXaDoWkRkAT2m3VLjxX4
pnwO8iKILNStUWdXAUP47sSCnvpWEx9z573UudfGazANe10Ksl2XYCXtbqvYmznbA6Kez1rZfSdv
5FKpZLgxZkrndSJjp8LNcYd4Tr9lS9jGjb4U+ylX+mmF3HvUoENTYjdlSDJ7TmwY+3mNGW44lEWF
JrTkvOvcz+uqE68GRjrOSvUZA0N548C5RaXZVGFiTUsolsK45RmQB5mDQJjK8mNwq2A/i/VzSgZ8
CG+As6wA/3BhEpSwyYdIx8Wffq0FqWV6pfr7pDSTXTYa8jrZ/sjljnDC1dN3/OIfIuh+IOet9iQp
zOE42291D5C7LmX3Wvn8UWtvE6k8zOqjH2xzx1ytjOhxYWrIKbvHv1s8BGYrTjSW6+0IB3k/eSXT
xoR50Mi3i1NqfENazIWhrKc8R1cxpiSYFbPPue7m1VezAUhQmygKB7t298XoLbsm0Jq9BHJyaxrm
JmpabTwuy1eZJUs4onMJp4DXMBFCGOvINl6lbq6gwmTLG7qiJsFmMkDjmErByx9VWbzztS/VRU2N
/9x5GwuSJcATHK2TS+jzTquC9GFg7HjvoMd+9wr3yYE9wRQ2vdpmK4/W4KfWbs4Kgdw94Y3OgPG9
BE457WaHDDNWvbG9Ji5MZemlfNIj0aFrVy9hTpqmsUtb87vTzI0TLXzOaPqN9m40VnXU2eXjNHL8
z6j59fdBJxRQJOpu1S2tiMcxG48Fnd+dU7tjbDAAhv6iC/jyDpaTwByDLEwchydCrx87P3AeyT1D
AM+pqVFimEy7HVtWH7Jn8bh9UVM+U5ZNWwRe7x6EMBy+Mo2rWoRhwcqAAb1dtKTWE/J4oEtKv0Wx
WXySeCK/Nin4nIlouahoSQRgAPW9cqXz1Li5+c1IC63GCeOCpyNJbD4Jdi9dmJcZuhjmefM3vfKr
CIKPfFqZJ58SDk9ImxpGica9X93mBmaI8qKR62A+Gtpa8Di7o/c9ST3mk6b07gLl5G+O6G3WE7kT
9fVUxWC1BJmVYq2ivmOy2Cqrfewtu893C2/FlWxnwkH1hI0dzpKBiL/eV3U0znK5azDcHlKjL/aJ
N6m94aEgEryug+pd7VA4RVIfOq/K3zjNyjeuuOFTRS/5VBYqOerE4J10Z6LiTTr33DUj0Yw5YEB8
a+5EAoOZFwuifCb4wZoRHqoxAGa3P5U0t1VwNjs0DFk9w4CY7UYwuUZls+qyf1Dkwrzp/jp8d8Q0
Hn3ZogIpCnWHDLp/aS2nL/n+tYWKLFQhYG9Y31Fdra9Br+oWiocjp2f2E2awo08aggijjQXsFmfI
GOcF34cbvHiMb9FvuC9T4q/uJ3xAOaoHf+Zm9SEr8kXsZxUSEUc8lI009+paZfbOCA+pFvGUT2Qe
sOiUWaNdqmbO3/HvNXsQSbUdwXCsTsPQ6FEBn8IP0R1qfijrqX7DkpY8jPynx7nmeO3r4IktRkMR
1g1fmxpSuZZ5UN/Vmt70DSVp1YydYnM61s8Gs9yQ5aZ5mPy6RMNI7ulSqywi/R2GuLZWMnR64ewn
o5keKtsBpeOAPQ0LOCBEuBvDbd2wMrPNojkO3pzem8JKlkffK/r2bk7J0o6CdNY7t4Qd4mLk+l6L
bIvRDYfBNBnZUG7mPnydkpmY/UQopVtiIByW1vd6ieInqwMgBMu43hBVgcsF2EVcraLpIwJ3OEdn
v4JTAX7yqDLXeSMLGl/LCoHSOyKsEsZX5H0JS74iSW/zccRMxCPcF7HppxMqdOxiu5LQVU4f1be3
o8IyPqC+eZw7ImNro9M2FiH8X7Vo544p86nnmYyYhue3osAVlpiD91H3rf1NR229hj0LvuIAfuxZ
lkGSvyN5YMoPWoNcURB0Pjp4B/i+7/8gezc9ukNNCW4oXIld3nuvyGygjLqczjEqt3IvTbl+0Sms
b3BzOHjsqmvrCf0An3g4r2anHoTIxadstutH5sPOeRU5HBpIPtiuDDQ0RlazWSuhPyB6ojpgpHyY
y9HY9SBKrrbdMV7nNb5IqshYzdgF1sYo4pS7juK8W+LZBK45VN5JE80YtTTujxCvg31f6uYXx57t
I7m/IkxKTqaKbHPCEtvsgA9wxE/kAIDKa2wYCM2nr1WgjYQl2XfWnAXfMePdwcQghV7p0HZMczl2
RLtSSg3pLXhR+CM4uqeY56bbC2y5cbeU9Dc8lDr5QHkGe7kmUrviGk9mrfwsqenJg/Hqo5aDwyb5
hIXZ5DYMcCsld5quLdDYGZG3CRj5JvC0O2Wty6NAEgymrrrMxKgBJ25YPLHSr6AMZtkPIVz7kiR5
zkHbpQTfaXx35QY7FThIqqzarT1jvr5UI5fOtDxkSg+u45yWcdGQEFq6uUPOCnx1XbZIlHTj3geG
GEop53Y3AIhimVJETbuQEiKMzr+WgMbIUyT01KgSOywQsr2ngeFBX5KsRus8q981Id87y8OrOfoH
25kNHb/t+B1qlAR5oMMCqkHaGTSeEJkdKJNzg95qQQoXIoN0I3fFOxZYWTzyaZE3PH8CNHIDxDBi
1/+9KapPshi35w0JXsxKqCTb1rJiNDhmWLHaPBe5ZA8v5ySsUx2jMLAV0nCbGRBqvw3VU3vublu3
aHhaCJkwmO3vzN7Ob6s0Le+ZP+h6NNjz4McjxuSrVNTbhLybUbeNf2ZfilPQwddep3E9poWv/5ga
WrRCFeOxtuGETlpnPhTKYyIgwEJmszozYi1C3S9JRm4HsJyLOPnC7biAtfJsevX4sJZZSsR295V+
jVJsaTb341rUp2YQYwnWWy5vaGWBuI3TxSL57pVS6jnXum7n9cq7yVxr2gHOoXBss1MyrR3Jn4PW
R804fA6M7jKxy8GtYL42GkdeMdo2Q/oe0wAelLdsRpdodT3pZ7o/7kzcCM/r5sV0sBTcNEt2m2vN
uxLMwBeZPfWu8UGEFfXfQnXUpOzZstZ8J1AKqOTY2N8lMbaRnvZWBNvndcbc9SFEra37tCFTJ2Tq
QfE9iyELV7d+9BelE2ifFkYEUxrfNVZfNi/j2DOgWKZH8rQ3vKyfJIyd1DTtHWkvaBbJYafHmZ1D
OVjBY8OBxVLfclqXvx5mZ/w7mdL4JtSxq5f92WwoJdc8nWl1koiPSngX1hDibmSZzP4UtR8WnzI3
QlKycXGPfmXIeNAzcd2kVyf+gV8qG//DTM1Hu2g5PEhxPgdgdM6Lw+VqWNO3pBRDdygZ2cezO9ih
57GXcqr5DBeIFG3deO25knaVsUU6mNssUDTpbgnIccGUQJSQQ5p5AsL8AMnSJl7b5Ehw536cjmCw
j97Y4cBezzMP/I7IS/1UYvhLAkmtU6FkLToPqOSooDiXXsxKsiL8ifFfFzDCB93UgSGd8YKTX9an
40NQsJuoWegOyULKyNw8dLaAs1wv3qlBKxR6msoO9C4MEMEQ3k2m/ZYbtryBgQRTsgebjM8ayrsu
UpKPa+M4kwsa9c4gT41KdSYXqiXAkXjlKQkeBo0lEsvQfJe1y+cyNZicqcXae2VP2rOyvibOaDxh
Dy+RYC1TvyuGdvrhyI2lbPXsElyn33kIe859xzBKN4qdkWj2pep9jTlLniMK18vyGLgNKOmKpcVq
wcM38ykYYi81atQCelaeO+5HA2Yxad6L+CKNtn2HBmLVKD7X9RsSKbK9jaXUvrRu3d95eqUdCy68
PrQ8kGJ+iXnHQ1C8Q9FfZNGco6QAYReD/lu+Umfx1UoFiprC8O/IAkouq8qGb1rufqQ96mWs2po8
d4yhH9bZTkgR96A9ilyfXvzZGe5NM7PXaz/7LZgjr24PTEE3BQIGbeJc2E1tEnyP3Xg+R8LMoYyC
ORb7XOD+sSHiXY28d9CTcxkc82R8XlLnhQrBeQJE0O7TblFHvgcLCiVp0Fz5r5PvcsJnjfmU6pXY
ycy68w2ZYGJqtB2p3z7aZNPM4X4jsb6ZTIqa26phtNqpMbuhhlDzPkXvBBYyd4ez3XD+hC6+yuKQ
JtO8DYkqFCzMwqhpapTMDc0N5d3UovpACN6/9sLubogoZwGWtQDuQ0QvwWERRbJbOBfe3RbR73XK
Hf155A9g/94N69sAET3ka5wwNGJADWuL5d7FGsRw6/H0dDtdTIQudk1+uwrBep8LKwhVP6RUTEic
Q1aySJChiFIJccq8k0XtfUYpjZyiHAp1BFQFP0qbO4pWgBYYjrVq3JEDOz85g8BR2uilIE520X0+
CS14rUxJSneWFmkEBzWdI2ZqgFbKcS5RotV5vBIWD61L0njPJlc0JWgtotESHwi7wUc03cMChzME
VqGfRemqCG89eUM5lMw5Hc23oqACjxx7E5L3jgFUbcsbR/DhP0o4V1S8fdreV6s2vmnYKc5W1jGX
qdfAv/RgrN9gD+lXvZ6WgynYi9O8SutBEtn2GODLr8Me9fqNpmXmV8QZ5Rmq8Yik22IYOpsD39K2
4VgN4Xc0JjVjBjPbkeAGvWnz6w8TU0EYqEFaXJnwK+6ToLeqm8IwF2ev3Mnhk66LGPJlWkRzKe/X
FAt16C7CjFF7z8/66qXnwuaobCrQqBV79vfEwLXETaH8iElHf82CgMVlWuTd2+A67X7a6Nxpa3OZ
8UhFNDt5rKeyOAhtIoSN0ehNj+TpNE66itlilrfY9BpJZW/ot+3aTi+qaNTMKUsYbqZNNsB9O+E4
UdqDKDtxdZbJP9aZkcYoWcQBDyBiDoGECafGpC4+HplPTG81LrFJPOvUd7d92037QVH9M870mNJo
2SP+8RF5K4v2mV0GcXayvgwq+KaNBsnvRp0c3cxRkYbSHBIbXw2rMLM47yDvZYZ/38zufJowwJ5d
zVun0E2qyFZ0HQMV4455c38GmTpctN4rb1Gzfm382YhHlrf7wl++pGhVdiYJWrvELxgrGgle267/
L/bObDluI9uiv3J/AA4gE+NrjawiWSSLNCXqBUGJEuZ5SuDr78qSfNui3XLcfu7oaLWtFoUqIJHD
OXuvPT8biQx3Xmsh1xGI3XA++vt4rLv12M5IyDpQ0+sqK1FVBmjTYqmsDXZBb9XD+NkY5tK+JLk9
rzkqLFcgGqH9elY33PteRR3YCvJ8UzpizM/KwWgwxyw2KUoq8AII8W8Mr6EtTPuGGqvFTqOKd1bm
L6ugWk5OtvD7ZvjQSTXfTcSWr8SYPQed+CgjJmvHKLeJLRctlXsNyhYkd0TDY8KUsOmMHP+xZ1Q7
gbvuagLzDALzTAgsRwXbwTYymAA6o+VOxonEZNB8QGyX3mOqgfokrthY9ftxscdPhqINIqTxkSxU
c2cu7JBVYyR7XB3xSvnDaxGkzcM0NA9DJXIYq5XP0m7pg2CcG3e+DGYMPyI+NKUpboD5vBHxN9xW
omxpviubzvaCIMQO7I/9hIYxKtTNWNcKcPwPYfZ/rXr/YADAI+cizv33bevT1+l/Xqo2+3Pn+scP
/ehce9ZvmM4EPWYQMpzMPdrgf1DlMNy5uOMAC7twUSl6/cum5/yGk5hEIDR7CIRdHab3B1XOpKkd
YNyzJI3JQKciv7Pl/cqm905zDXKNZjVJONJByu6778NVrdFtRtOMqgO4Wt7wrIycO9nCzl7yyd/8
6db8jbxfu1H/1CK/XAu/wqXfblsXU8OfBbljhzCZxlB58ORknZZxtk4pG/DnmTtw0zT/3wAtfT3d
9UcZgDOXKPF3bvHWIPGdMyDXK0DBrCYahiE1ZbTlvdJw6D505VYq+BITtcmnX3/Zdxp6fXHynFyk
/jw9gmu1OvlPYvbGMDkMd215WGAxvBU5eSKr3Br9mxlE51kRDIcey/ynzLC/ucUOdwtdOVpC33uf
wdh3fdpOvlccQABokHTcv40IzZkWE8DSkUl3/tdf8y8XJADRNLkco9dEUKH//z99TfSVqmZ/G1zF
RlhdewhKman7YFv40vgkw9F9+fX13ltE4N1BX764utF04n99502Yyf9bolCN5P8plAWDG6LzW5YG
z4Q/2RQT5iGxTj4QQxqFmXVu6OY+I/31MN8h12Un5nXeuZ+FGFbt6CA7gBLR3VgqUB9n4f/DKHC8
v4wDz0Ebwrtv8zR52d993rLAzJkW/YALVkb2kwGaJLzuopy8nqjCS1o09LOOuEjnHK+fFjbyDs5n
AxfilTBj1z1i1JeHglrZayQ71iqAgoylDpD3dbH41klRPYmPoyk4r15EkiRqcB+wFizWZmBfifyj
TZBKzmLxdzWVlRMrvdFuB8/EEW/M6gxIS92HFEHoXOFKcT77bCxBubHMjEgxG7qiaFvVvcss4W4S
WCSBLm0YJNJBQjo3rWgZciGoPES0HX08fSCOLesro5RDDpr2JFW3vR2M9oMq5+mmNGMUvK6DZH4k
/o4Sjp4I0LHznioA1vfG1Kv7IGsoNKiwqV+GVNQvS2vKg0sDCekioKIXv5DjPZLgqljTTGb6UmYa
YP1tnVe/NdUZSwX60mIMa0oMvTobjWE9UToCFL8kaFVx9ZeHcg4Ux4SeEo+LTbDjzuJjHOyWb1pn
OB6LnJ7gGh0ePHb44ujY/Qn40cB99JeR+9ba1tMQ8NDQvgXPU7M4ry5y0HMSgWloJIWSHdicnk6n
QrBJwx8E1vexGqcREs1YJqhJEw1FBjuLt8l2+LJiZiu176YR8arRzhn1AgDwxSFrjIazh4sW6tJK
jT/E4xQ8sz+h0t5nlKy3JAQyTsbStV+rzq9f4qjm5W/ADgeQ6pDeFRAZwC0zMhTb+rUdqeq6NWce
v95Loz6YNcvfFdxS3m4kM4qaCe0prUYdB225CijFHqCaIU6cav1dJ4grgIfBLV3uv616tqGDb9O2
9DziRbGlrpsyME+XP9OHYbkuZjNl3lhi0obG+oHAt3EzRUGwQ5XIAI716+H2GeRJAo7C8NrqRog7
YzcN5GIoPzhT5rdaetS+RP7f57SgTsR0dFSVKf0L9Vi7xLyh0K1UOO7Qgs80TA1+AK27hVDL6j3o
O1FhoGbu0Hsb+9kc0mnTRMYcnuu6dCDRVQ5m0DJGoX8jlmB+wRIzvY1EM6ExAtWe3E+zIaYPHbc/
RilbjlhIYmQgJAUBTvNHA4FCBr/OGR3uc/dEMyHeqmSmVlMGZENIornQvBwm2XD69/GcOn5FegJl
mzCY1TV5AurJLQao6DVdFxoOM/phFOOof6yPtDSbTR3P7qrHaHZnkMZ8nlB/QvcPR+dTb6MIZ3x1
EyHYQaKuR88gysCvImjSdNBIkGS77HOufUMIap1cmt1HMNzuqTbLAO/dYhMDUk4FD1xpgscCyWKv
I9zegiRGmNkZcPE2DO7gaJNnxbHNHrsAJZcXPkug0+XGMuzf+zgCUdg2r6Xlpac0x+B71dBb1ZIv
yaCjYc+QmjMy9GKLf6GWNagzyxxjWYTYjK9cI2SVJvpijwOnxiHbB8/FHKNs8yK/oNw4juq8qJi0
p5i9RW0DFAT1CtNozKZXhVb5OXVcJsxKZE+pYaYfABbyYgWzIw+h2SX7xJOS2mpAVTsIoG+xjFZP
rgMMMQE+3/E1op0lAQwcsTqYwYelq61PRWsYy2GJ7cE/yKJdKKVadad2siVO7OgKKT8v0ei427bM
jjmW/Bt8ddF9C2D9gD3qiXAYWuh9+4qYR8/+ifXcFQH26IH7pKixITeqMWsHVS0+DUY4TOs8nszb
OkDwI1zqwiRPTQdYS8a4kVNjrXkvvWsM5K0Pek+Ud2oQatgttnguYr/eVKqjowN7ioStWTQkHNIB
G1eFDHHdeYb9Obckf75mxWp/h3In8Af5U0KaMxaqarf4hHCuRJQNsNC6zLgp8mTg1hUhXK7eiT7O
nl9dAUf3yb2RnNf4SnvPqtsMNXrYvVTKZy9S97qJogl9mTXyWBvO+tsk7xCZxHYetafW7+YDimP/
ZKiZZYF2ZbEx6CK/mTmQbyckgRTm18Kg0d7Vc4dkfRMpQw+lgZCaTRRX1kkKHd7YuHTmV2nA3zMK
Pg3qquAGWqaU6zwn2gY9T8pn8kiPWiU10bYo8kuGoJIQUNy85mQfYUx/hePVXs3xyDwIPKXr9ggI
fDABOYUuOMyYg1hMijWOXXVfSy7voi4nyUvjCauWC8twsV+XOWXCv0yBXkzsyNaDrcjQhxMW32vd
Qbka6sm+QUBooutxkFK3vdG9lbRVORuSaw2KdGmcVy9nfeyIAUPUTCgakuWmQkqf9wCQj8nMuWb/
/WNZpYOLo4lJyTiGhsHy5YFFvW5yYHLjjJuzH9n7FlTaEA7kqOXFJFxqHMNc2OoWIJigxdYG1csk
mjq+E87Ip04KTSWij8ElyzaZvTMWu7xjtXB7u0JcGUcNwhOKKKPnUaqy3eOQdWmzThpnfgyNynlx
Y4uJdW6N9GaqW2REGfq0jiXDip4mb6lm5s3cvbHRtuMKQP/ymKOCOlL6N771LfEY8TDhieIzs8u5
+DyEoqxMY0w3a5qgt55kqwlJkYZG7VrPxmYRqUTf0QZg5ip3iF+jW+UjoyJ9pi8fQ/1E01TymIZC
u1U6HqNhIfNa9WIx4ZI54AqTLXnKoakByDaaUZZKb3p0Jakpj+N3nAGBIBpukGfke7JU1cGinf9R
M+NiIr0cJELqs1uGfqdhCZ7FdiM3K2ebXFgKYV4kVP+QJ00atVBcqAueBndkFBhPsuhH7MLgGfhv
s1Ea2ZCTeXTL42/OoDHiQ6bRDsoISIjowT2MGvxgawREhNNiNSuwEPkwOXwPhAGlBkeYECSA8oXE
+cgH5FzJRrbRsLPMCCeiRk+0CghFpXEUkQZTlBdGBduQlrY5tT0rY0fSa4yFkdgOAjHQFlTJ0Wf2
DWg03sAJcHP5rWwhEOUwiRRkDMY1G4MBWgYBXibalXlE1lHQEJ+LKzXQk2BvHD7SDJl3qWZvgGmZ
tsq272wTNwBVxfKBp826rKkdrHxUai4kDy318oF7REF+O6C+WwFhm+9MTf+oDXd4aSshTxWgcYyC
kckGUgGP1OQQd0Ssa53Z+ZVbiK7mN+dCGZGjncB/FEFqlmQSTnboXxnp8hV5Fg/ERsaKD86R2O7I
B0C9wY6AHrzBCtyt5mHUMwiJMCSHgJHce/gTr0kxMshTmpv6tstoxqyKmNkmcVtG5AIAN1yFKo+7
+zmbUpKO2XZvfn2M0qeOn47icOs4cMApowOFaefd0XgZwR+y4kG7di6b/lHRBW31xvfX1/nL6cdH
l0qhAioaEV0c3H4+HgZh3A9p1ddXOclUyQoNu/XUdNogaCurukaey9HlMh3++rrvvL8goi9gPuRX
nEzxALw7dXEkz2VaAWKne+u+9gYY8aJT+NUmL2b+qopyPgMzZi5uRr3L/fXVtdb/3d0FCMCpmBfc
NJ33SLAZUVo+WW51NTnghlaL3xLDp2fd9GIH7FHlaaFqy7FE77yF7TO5Xz7Cfyt2/1Cxk7Tbflmx
+/DaxQkxXlX555rdjx/7UbODVvUb5TVGj+NTacNG9n81Ow3tgO0vwW0Jaml/8DqC3wBqMdAogbg/
8iH+KNc5vzk2NZlAWgIglqZ8/MflOopKVHUge9kmhXLYDO+rSgvkQtBCAxLgMcd3WyZqeGg5n7or
NTXdp18P459fosvFsM7DPScKA7v/+6DsyFEagtXbD7FB3lppV+Jp7sfgOUtQvnESMUEwU3p7Dca0
vfoPLi1NvDm8qjqy/Od5IzEyS/Uogh4ugUJl0GJqG+eJ84A3aIg1DQrMC2bL5qQLdYzNry//c1VL
f3NPEOtiQpun1Gq9v7yQSVQG4IUe8kJXRX1jZGI2+2Gpj2TycTmFE/sfMtqFpj78a9b4cVGGCrUi
qs7exWH0p1JaWQPQjOpAPLCRFE8lx5+DwHVBlhf+jufLptlOdNLNYA2k5TGz9m9uzdElNzhprBsX
CGQNEExdwVbGQrssbDippNG6pztuWtegnSkRJAvhnytOLwUNaFww8h8mv5+n/O9fAxYipUDBpA9q
8udH50++JGEtFg/WQF8TqDR22XzI1M7vlPV0CdOCLP5PseI/T7k/rhrweuCA4MLBuwHjGlialNNa
D6k+UqCogqlM8tY3M1U0RnXJ1bFr64TmGtvOZSH+9Yj5uY5+ub60fLQrrqkr3O/flTEIyqzJlPXw
vfKjXxikGVRdxsY6/fpS1t8MFNh9vFk+8ebeX8ia4QyV3zQH68EmIOps0H/PdmOC34byhuzeVGbb
rzg39dupM6HYn/KyGGSa3V+yAn79af7ui0vTZra0aCP8ZdQKG+gqGQLmw9A3vCS2F+bVDd1xjlBJ
mQX/wUviMe3xXvIfD4TKz6PLqlPyDOUoHtixw0KYYw7xl/LVpZiJWcNGSATrv4EKkK8CDgenYgwU
QpnUIvfUSokpMFyKBRH2CQzzJpEpfTZy+NElUEj4FDXKOeUto1GtpmMAZivf/fqWXdb/d2+6J3h+
JqZI8kbeNybSPAoHH6PXA4EM1IEXj7PYZdyovqhfWs0+z/2JKXfmBl6OZlGyUC/t5qC5qi9F0iSz
OV0u08LRz6KA8XYpeP76c/7NLKidluzbbD4sZf6f77XBDnt0MXY8EJHGDbncZs7y9YtlUo3hBPlP
I1uvoD9NgaDdGNWsuWwYsXO+v2LRRyI1s7l7mDhCXzt94byGyCT5RXIwH0yp7lvpcgYOk5BtHGy2
uFxNWDKIvs7YRsty7t9kRVEWrluyNw1egoTsJrqnjInLLepYNVwK0roKMHqEQujmE3ESmMVoZZ+W
eaiuf30b+QbvvxbfhOcsGbnwctz3PYvFzwKvITb+oWKUrIN6XtpN6hnpXSNzNDUl+v0JlM+IVls4
1DnW0MHDeBeQuaGx7yYRY7Oqg7VIBU4WzXMZl8jor2K3G6x1aUUo9IzQQXJvyiVgaxlPBkedIuo3
JlHi7WqKZn0GDDwgUqYweTNSqqhblgDYLthNCOf26/JhKPv42u+K9EYUfnUa05Amu1+1VFeJiDc+
QlnI7qxqzr+YWUcSA/sAlJbzQlDgrMb4bXaq2T32c1xuEuAIpFAETiEJG0nr+8YEo4k3InDDlV11
nKU9MoVxtntG/TwAGp82MvS8xyBoYpNcxyhzV60YG4pTTtTSwIKyRYhsL/zPjYFsa10WXZ9dEcLW
40sdqNcfBCds4xDSjLsREdm+KzJZjyZ8oMd5Gi18CraOYTY00IVqTV862DBEhpGF+nh9D0g8R6QK
QSPc+CkV9SgeWHYzxoiHxxGUb0X3rKF0Fm0voTKe1VNMKCgQv2JoY5twwVaxBWQiBppDWYpwRWo7
XkeVJASPjnkVidcKIFju3VC7ywZWZguFRo1CGW54feQ4ms63BO02N4YKfGsXzVVBpl6dKP+A0zY+
0Xnpv/gYHnHkURPYm0nabgKA4qdW2O2uDRDaNJhcJ9NcPlqdnxwFcv0NqDl0OSSmoxnTGAwKezs0
G9WnIuicj5U0HApldfzGQFFfoyFMidYDUbUxBx7POg57GIkRiLLC8sY1A6swJXX1UikMZoYxr3xI
ZnaDalY5SVQ/GY6fZNcjSfeZfSzLPCievDGszIABQCKEtwE0RL+ZojWcOyRkFDFCwf/i4yE9cJ3Z
CfGBq2TGTFhsyH4P6o9GPLqSj5ul6CNm4CP+jhYrm5+FQytuGe50aYzVtRn5bIaYweF6+ZPmj+RT
PSPpDfPfKWHzxMiOYlGYZw5/o6crgEhGqP/OjMpVTHs629nkcMg1+uT6JWg7niyB8zxUHJPEoJjk
YEwBJAT0qwiGu2xkyk5snEGev/TrZabrEjrTtIoSk/0qbQlmo4KO0aXnOwkCCzsqxgd3oNpk2MxD
nl3QMG0p268a3lAfJq7kr58bhw/HiYMmnReFz4MuA2RzUV1nZSaeGlM7OjBNBTd9PzI/M53hC8vt
oIg2ltXzOxFhkN0KDo11Enj7AD556Gd2PrGzr61gpaZpIvkTbWylJxRkTDGXqub3VpFXqTNIYhb1
xGBGvcyR7OH8m9BhEfVSsqvCyocQHehbGeguWNcN/OPl0xZo3lOkwba6r9h2CvC2yXzfXPYiWY5w
9q5EZX8VRaBRhoUnMsKLv57FZD1heSLlRqTzeUg4bsg8FU9EyLM894p656VPMAvuvVXMfCleSa6U
xSR8Yyonz0f/ExIkZIZRyu7TzEb6gbkOZNPbo1pXPi80k5QUWuxaSTefLxuFJWuof14qBkKxv0+7
nEerdQmKCNU3W+Ye90L3CSra+ydiunFvVKF5IvIe9ATDiGcn9KctK1qWSUcz7NJMNFOTTXhVNcHW
sbL6BUc0q/mcCZqwoQ5tciElU6iriFQ4UB7hk+NcZwdVVRNki8ZoqbZeNjjom0HcL2n/9v3wc6kf
zGmgq5UOcVBrGy8iTRGArPbtBPcVzrBjv8aepAjMssMHrAUcrRVxQVO6RSQXfs6NmIuXl1fICh1Q
O6Nq9TaIlaenD/Lg2xOdyaDjGdWhz+aOfw3wd7fb0naY2yp9VMniItlbs8XGAD7CweVJQ++T3oGv
U11jNHPPeMWwNxpxzqfF1tpeTRMrLn509uWAC04m5jDciraui6cj21UbztJwW0+REaOiCzkDWm7J
qCVcHmCMrgHdiNBhANPn4p71lh9gok+8pzTzEdr3jUnZ/dIFwNTgvMbFxD1V6Ag5AuhJIMslxNqk
5K7kGXB9V3eDmoA3rHb15YuJpm2q33oIW/VLitz3mtRYCuesUlekhPNUE0FcDX5pfR8m+umXPjH1
RgVlCLoONjLeVxMm81Yk2Mc3EV2Vm7bt+CSXkWir1MIKkzAFOBZ79K2FCVmyp22i7j5QIcwgv9IP
KG1spiZRhc1V0VrBc4IBDE0qx9Fui8RRNwZ8PMcrMUXFI51Vh+j61HoShs8ZAKUZ2KGL1EXq6psU
yA5XzPM0bfHp1i9uVPOiN9ZE111/Q1Yi9sidRve3FW23y4F3oXsF/UnyikYcUROmbnM1caR9Ghp+
E/0tj6XXu7QFxhM1Pl3duiyb8wJtaVPncM2kr/mWi1MTZiB8g86/KDbQjjjJ6LvW1qMK4ANb+bJp
9ceJXb5FlhDGXeNRkutSl0pz0tPO5jIDIPDkAmqqw7K8crqI6SihoopeUdfU4q51MC8w5MHDZbTd
40RrfqbRa67mxEEw4QTkd51VOyGGLrHj61676bzaSs8s/GnQ+crk2JoPNp33CiJCQEMsh6Xg8tP5
EIvm0TLFxBAJM270osdVkl7mPiVSY19FtA5jtiKRPpKjLV+w8zEmLjfg+1ykD+6j1jdcJtY28lhx
LmMXHTDLmurr9kp5yfy5ZRl6uIxPG6fFPqUQsB9LiDW33uAzRHxzaK9oDo/HGIaO/2NA4Kjzv9Ue
xqQ1IKqW0nUZYATSehLolE+XUUHSFi8FHmD6VggD9pbmr6aOrjZknQFFm7Ahq0S5WTITzQtxYF4j
KEK0oJlB7OgvZEwFow8Beb5uQQF2+5mNEDH1loDlafMVGHLWkxO71bSx8og3ywsbVhiPVtyuqhk0
VIqZ7WVi3UEZXx44qTOoTTjtw7qHSIIbj/fLznrwblXocbPxEujlu0+5SxLHG8UgFiAYGpGcp3VN
CF6HO6Qdw11j+PQYCbzi06ZDz2smG40ogy+hzt/lEjVHtedA9xsjBzUojZ0RDfAk7N7YpHYLXh7R
TL08jpafqKt+GGFyWV0KjOvC9Prew3ZIOEcdmiDi3ZgW4aZPvTOwCYlAQz2bU62b57iOdrwq072N
jeORUOriTkjnCwIqGqL0fK+cvNEUKt4dAGXpN1Q/1coTRLlJSBwZqVGSF1ixPKK+YEWaE0wxPSXP
gB3K7D5nKaQlJ4ECt6ocGC97Y0jlziz9eVxFTdVjsFLFIanr9FbanWWtWTWLAyd7dVWiPp3XoMBL
nOKy+haonP2CKxSTIZtMqGSdwMOsVNebx0ZP/kdciBQiAe6ypxrsihNMXuYHTdV7Ql2sW3F5OBmP
UYoWfN0WNb82gcVNIhxK3VMBnLD8T0w4MLxATo3scQq9pWtiX50zAuv3OarZ9QCk9fpyUM7olV1P
MtDUNKBZBNzRnLoPF49iEyZzGtvhxCdVl8UkjJm3FyepMpgfutORBTUKIb2GWxgon0M/ZARdDoaR
GZX1kWyWmimvZ06rCJUKr6mntVfQJmjPBGQ1TjXBf5EiUsMyep1LB1kGz6t94AzGcyWyjfUTNwOj
tYiYrRatLBy58voybwZppkPSWTC3c0M0tMj1flPTSW8KeKXFJqx1R1zZ9UuG5RzUP/Ne2/AK9bSi
90mI7Yvu6c7VbJwVKFVWIM528ZVAI/3VHl34bej+eeMudDwgbwSCfN9hNLSdDFbmAiMS2jhvMb0D
BzbVX3Wcb7DzDu0exNqwg+sDlcFHi/ZqZov1RIenuuYbMytR5+GWeCnqNIhBgpNE4bKwuOPsPsVU
rDGze/JwkZi1S6Sng8uW2TGLbzSSFcqKsjB3UVZ4/tade7HjyvFT3A7qd6Vz82LsWb9jv842HW8I
szOnnYXERqFNTm6BqXK2a+OeBh1xaUgoS38rW6muROQYX4ZaOm9pMEBaZFcJCEd1z5OYkNWxrxLX
CDPMG4tN2T6nuPJRY5yQcoUhBpOmKdNm2yAoPDpSJafEQ8YYpW7yoaj76BHUK0ruAZjcJusccz/7
znwKZB3+TkBd9qVqZv4mODBJx065DKL7pTQ4seZmNFnaHA/uA5zcDyXkfzs8/9Dhofqng6b+vSb7
wOaZvJ2faGI/fuhHf8f3kFCzrvgWKmotyubv+6HJDqzfUEK7VHIpMAoH5e6/mjyQ16kW0Me0XF17
1V2hH00eSb/I9TyaFeDGNExM/n+aPKiUfyoYQSWjVyQDKm6B1mZ7mlv2Z1Vt4iZ2iocwPqrGAkQ3
1XAJHOb267rxAJoi9bI3NumNj7hMGp3V6SQhQC+kDJsI32lz1WIKISKwyt3jsnh2uM2JFSUHzzTV
wyDtwt6z15yNB9ab9kNT2q6zHmsZYf/F7A+nSnTQENk3YIAOnYHDW0FOAkK6wb0JUjCzq25qET7B
ptB4JsJclpwjxna0UhVD361CBHVMZZSVjOZzkM7eFz+Px02PiWUbQa0o2ZRpBzOvknA2VjTZ4iYQ
uPS7oHBvJ+qRyDaHc5cTIep1FsUG8nJMuXFcK3kkiG5+ULHZn9pIFOcCile59VRlxEhxFGDU0qEK
sHLT+pw7NfmVEQxJnKDzVTS5IBXqFmJp7O9VIjCKxlVSgbElIFd0MaKVfhKZBYsibHZ274kPeYCb
MeH89GgJ5W6D2P4UjXN9R60r2JSLlPeDSNvDWBE4E1uC/erSMRu43taYE/pytZHfS8/IT7Kczo45
dWsnz3Ey1zRJvrjAN/a2V7E0EpJzbRVFvklc1ZzHVnrc9jiJbruhs09TXLLq04Eabsxp24iqOoV1
W3xLRzfYjZk97zon8QnR8rozAUBfnDAkCpnspjXE32bldvwSO8uHwDb0RgY0GWjr4zhRk/MAxT6m
bSfPEhH0taRfcJ90ZoOFKf6cChm/4oydNnCnr1HuzRtnYEJzRWivWrc2HsZKFY95mxW4REHGC5RK
6547AlMzozeZ9oi4CHcHbdv9nqmF6h+hGac56UBNK0dsLYdPSsZqBAsmjJ4W3yMcGWkKW4e0rAhp
hNxKqRfwwTWWNPOIRvMt58/fRYOdP3gET8ebWYXB2UMN9eALm8MFUuRwVUfLcoJs26/TejT2GU7y
/WIM5dkUjGjPHfobgMW2jgVe1bBAoE6J7rZScnkZW89Jtkbfx0ebRA8Sb6GBryRCkE2TZdN+YNez
MxpgXST3HFFp345jh5oOHgJ7GEQ4EIKhc8kyJw21YwxulIlFbgiNfu0u/bNh5Lu4W85+gscqRLBH
i2LVNeXHeRrS+1i2d0afP1uIdTdBbp+txsy3pV9/6WrPO6BbeZ4lhW88g58Kr80xowroZEUirmFo
5etSP6n5zYhQ5RFLgzRvMD/YhKWSjhmEV9BCjNuJxuc2xKuvE1xemAy7O1EXamd0uDHzLHIgYXb2
s+0asGuQLWyKsDVXOCp4rYyjF8YONXgB6SNs0JEX7Z7aiDik3XHpkxu8kSyqPafsMjmVIag03AOI
0O1iU6Ak3k5shHdIW9TaztLuDOQ3f0CHFR3GlNvM8UIeAoTjD4XKl33ZZwIoeQ1aNFPgSNvxOLdy
OrQzyTMcL7rpYbL754F4B8xXswPAyIohF6+qzp7Mx5JKIFinxsI9fT+Hkyxupso5sdv6TKHU2bru
EjylEhusLWAxxX4S3s/ST+6cuHst7do+OE3RrJbEenVrPNaruDX7Tx05oXuziOtNW+fiOsrLYmcK
hyFtAiUYC/uCWsjvZ6bdVayY7+D7U331yvnTMlCkHUPm53FgDCazmj+h9EUmj5+6eWxa+HYmmN3I
L4s7yr82uRdBPtT3EWqSg4Tt0O1r+gxk2NDWXXVLWh3qjPIqDbc+3wDuDc596n2rK3Nas+uydlPs
5wQ0+xasEMPt/RXC6KIK1zZkEVpj1eBoAlfiGjtrgb7m074j5rxRvOJlPRGo+kzVtrPsq3kse3KJ
TXI2/cpovmRGCkwpttOBnJt4Eu5d1qJeXiG98QnexC54o5CiPygW7EfZhrwi2cTQO7T96HzssBsf
46WAq0sOifO5Z/Rjr4ZZHa8tI/RsFHC1d25ywxcAts32WAnTPzZzaOx6Al1BVzT9YU5kdEfyfP7o
k9jjYeowvD1gewYuGerxS+3bHWhou7gioCd+pWhE2mvhtylGyrm3byLEuhhr7dojb3WC9TTWPu+H
hGLIKWvBycnU/g0SCicVuJ9QT8YOZZYSjbnx3Fm1kHdLzgypM0D0t9UywK+RzWvTmskLa3JEh6oY
bju5FHdosoNvpooH7JB5KM8Gh/IPBsjdU8FuHFlA/pXar/vmlIFDpEAsm4G6KbzBKLCTg1ONh4LZ
dt2xf5g3KEt9qEEhdxEyfew/D+Ps3KCSzd+M1EzDYwGPplsRgTg9hI3tPrOOgGxTS7SjDicQpnvE
GZOSbcXRoQWT+yVLksBmMqLYHGTleK+8Br4COmvjPknR1a8EIueXdA6zk8zrKGIU9zYQjICkW4R8
2ZvdNxnwkfJxcBYwAzHD8pghDtwQ5sHLWld9c7c0sgnXkIz9eSW6hODpWQRImhE2vziYq7+Gftx8
8m173CUU79pVSEE7wDoJrqa10vG+dJhvVlhhjC+2OXd3ULFROUrD76gQzBQaPGOqP8HoKX1KFeFw
qK1eTps0SRuAcl6Rfmj8xIZAWMn+TGj1AHdNyebk9nV+4J1L0v2AtgXCIsAPpI1xsJVea76APg3t
bZmYmdrg2SWhILeTcwjFYd/I2VuXwIzSVePb6Z7pOaUcZZGzKzPh3WAZb45W3EMpqW2TgOGh20CH
c0mWqJe18lt7Szm/Wbup6LdODGJ8ZXU1Coqu33SOQ73LGAdwaiHna+Wl9aHzbKyfRV62L4SZ994q
iQZiZAbVVR+zWdQlkD3iHkHBN8tXlw3UbUj1YSOF+xk8VPC7F5fFaxV11U7G+ZhvmOJBIMHoroz1
FGTMiI6azUOCte42WGzv04iK+KqO6zlac9jCRjXLWX72pjaG6GDJ56CPCZPEkIMvFWQVvFLys68i
HzMPft0h869SGUNRykKMExjYrdcxGGHklE79KcI68OAEPbz6VAnwZgsbyG1kTgNjyew4mxIu9xY0
osEADnrHOMJyDT8mQV/+Pi+92+1kGavroRtm6mhY0DcUuol49mR2oI94by5D8rEpvVOEwpRa6rjG
xrSdfKz09IuDB7vHljJ4drSJgsJLNk5Qizs3Z2/oW5G3b8DdEFzWjvbnwFsEiKyqjp6JkPHmFY0d
G9iRIS18zF1i7gPOnqBfxLKdxBIeRJqP+8XGnL3UMt8NyDZuLCPeukNbfAWqMoBgGFzvq0vFIEap
i3Yd6377e+R44WfXrsLdWJmSRpkdwLeFaTbcxkJlh4htVscR3DF1yS1K7VWU2elbbQZjqQ+b5aqm
zs7UIqdbKsbxhxxB6RMUhJiOoWNwPgiHm7bGYsAAd/3rDMbWOjLZIxZTdPQhdnQ7xLoD5B36sasS
yf/HDhF2u4pDmK5URp0+3Na1cLdNuCzXmWHVxwn/1A3fML8RCGa/hEvS74qk76+Kuhl3EeFrhyaP
5EZkywfqbtOwpjbY4mprvHvZNMZXy0zaw+Xo999T8j+ckqV7kRn8+1Pyh6T7Qn5r8rMM8vtP/XFM
dn+7iKkszmD4lznW/uuYLH77X/bOZDluZMu2v1J250hD78DgTgLRB4OtKImawEhJRN86Wv/6txDK
rJIomVT3jWuSdptkIAJweHPO3mtT9sFj5tsgAYW7KOT+0UKKv3TPor6OcMImystCovOPFtLk3G0J
uv7EcSziuv8oYfStPIXQXQ7HyC5JMkbF/FZbjHwvznrqyd9aMhfDq2NQU1PzTG2wa2kQfldGuP0m
0PkvaD+3FRsl+e9//eqCAq20by/qFNd4oz3K+NU1m2TnZDkmIaDDmOwI6sMVyWllH7FB+oPQ660a
ZvmBwna5X4gQAZu/0d9w0FaSjC77JKrYfU6XBtylpSOdIdn9/qe9VahwKR41wjlkewRFvHWptkDz
oj4z7FO2dKoTWHd7p1MU8FwzovYIPOa9yFLj+n8hEf/Fr2QkIbRl44XY9K1YemyyYdY5G5ykiXiL
U84iVnNKysA0mYo/iBN/0s7xQxmBUA2pFCB6eCvFmapcFmJK7NNYIXmlUbrYzcZUp2U0dIKaaolY
JT4WlLjZPZCtJqkULs6aKcevpJvlnxRtP/98F5UrxnuPJF9MwsuT+U71mRoxG5AotE/fHKF+0Sy6
pYx//P9dy1hkelDmFjXymwEVpRY2o3m2T5bEJNfbGItEV2B2XZpPvx9Qy7vwvcSN8xnqNg8ghtAZ
Wm/1kAk9K4q0vX0awvgVApK/oc2n/eFp/ureMQkZl4sxS715IZF/2aIzc/ukgI2cUm+g5edRkwgM
OlR/0gS/CTRHc8hPghhgkPSNbM9YiobfPylOqcagNMM6pWbClvYiMwQiRY8qb/HIekuWm+0CNbAW
WSYueKjuQ2h9W9B+yFn+fhL6xQh2dZtpT19e1aUU/+PXCE3DJAEqs0+T15lHKysNDeA3DYRak4xQ
2oPFJsvM1uUg3S+W4OXldRadMDPIn3Tav3oCtm35QEZ40ijFf/wyWc4xvYCfe7qYmi/dnBEY84l+
359IA7+6FG4OYBoUZa2f1OhT7dGIFo11Shxur+9HvLJaPjHVey5P//fD98epnunbtnHri8V6zuV+
Gr41aPgcy6N2BIJDH03TWtSYnHme1IicZ4AW5f1hLBs/TsHLJaHZCSwy1JB5wG8153WGSRNZuH/U
obfvYEbRDpOtnO7dUcNfveRvbS49s9hDYXLxlhdo7E5C44y+9hK32aulpXSZQb4JImaF5oCAIm2x
yC3ihd/fJLICf3jL8UW4YgGQOAv7wXJ/shHBCUrtqbDso8x1CiBL8aBaygiRIbMePGcxU16gpUYI
W1Cl9exS7XPcuxYJAse+dAlZIC6KBxkS8PJF4W37MpkZQ/db79dE6Rev6Z+gVXAIZAIkwEH4+dIa
zF30R3rKn7WL3kTM/N1aUq48jGbaPHWLttOLbOvYptxAzMXpfEtUBYobzB3+e/joGvniftgYe0OS
tbnCT91ipvShRAR5C25zFfWJ5e7ysuEai4yDIioKpmYJuiDwwIyJHEC6IuOKEVJfHMegiQkWpzHl
Hi8KVtlFBWo1ggXj4wXGgdayeRJ1SXIGecHzveGB6dDMTqNoiSko+WTMPo9MKELMMvyTY/i+AUH6
RBHMfabMx2i/xGzNho+MzACUunIH5E0FYqLPtQrN/dCI5r51McM5I81hkUQURJl/QV+OPkzu4KLR
0SzagXT+vSuKaFrAqQ0PIqLa97NtJruLjPwisL70cTtC0Gizj6G4lzJS780B+X7tL4yBwkUoaUyt
/JIVkUlx0IL9oSQnwsBbUAN9DRsYbepMRS8s+ZRiaU6rjvtm94so6rLKwXYETCHd3FrBmmrTPahN
AG0z9QnaubFro98rZyWOUH8X/YL4m2agpyY9YjSn04ageMQ1FxlRcwmVIrkZlyyoO6qQaVp3tM29
Ga64HmKQvTRcNVQgABbsASG1OS02CcsRGdxTjIlf3ArmNCM4mqPNhbIRa8hD17NTIFxA9kZ/X8w2
602X0UJcGaXFWObw6b+XesjHeh2UiUlD1VAbHmtR1wksEHPOurxCeUoXnHaLOiuRqygwEoTOQ4Wt
10VzirGlbElIJzCpfYgsZe4V9F+xNiPX/lQOQ/nOA8J3htyWrxsgM8aKzrnhbY2EClmSUySK8kVw
J/NpCsZSAQ7VZeiiYVHJuNJd1KMrEvfma/psOhC+GFpgkfl+kDgSORziwGAu1fwu83Vn01dxXR8z
HfZcyZiEu6nL8g5hBU7lNOwL2upt9+rZqjo4puivfdeBODtPKSDEPmNmCtSifYK9g020wxbx0c2z
VtKtmN3PkxLAoUnnu0IQ3Ebbxe4wEi1SJ2sjrUrCb/rq2k8HIPWlkvGnaNGpCuyEZ6Jy3B1qPaAQ
cyeanSdH9wmvdredoRN8cqOxOtLmgrE+jbb6VOZNtiEvRwVAgXmMHoYY0trH8lNap6KDdYowOtNb
sVs2o3IlJpTB60WIvyEmFh4Bm5dtQV10mZjQygEevu8RxhwwfdSHtCW4jBTR+SuYxHETa4l2N/tV
8TEh1S0gggy6aJlkKLiohEOsfBadzfuBHGwdmrDV+qE1tkVd8UGehkoLWS+kwJAU2KwFjbpezIwV
6fKNj6OTpovAMLk8+Xq8Yqfr7QFSzc66hARAZFXIhSh4h/QHoxjpWC0Rr0lKIsT+bcyi6h+BA4JT
HEq57Z0MjH6sfyYYrPro50BiEp+MZEmE2rrP+R5+2BV3rEqKDB+m9yvXJuetjnSeqECrf0WXvrzF
GFXfYkJjUGsuO7Lni7hOM1NeCdqA+Kurmo7QyZ0WsYVpTSjNmG27L1GrMyFVyjfezbpiyOodes9W
UJTeeP3k6JssiSdkR1Wjo7RGsKoCBPIVYD9kpRddyMVf30mf9djrHQAZwJir0zfwi25MEFS+udUu
lvwL3ESbOEcBFFlCIgfkDUNt8+r3sUOu0mTjnrpINGsgKXw1MaAuzFC0PJlVE7Gfw3WODZ/aFu98
LOvik0PltX6d68FeBLgURXLRyU2Z2uNXnBtNBE1Tcz6geqfoHftyn1czafDlFCX9KjfS+EUO3XOK
+Gjj2MTIB+HM9PERDGOvPSSqrqy9Z8be9YCmJHABK27icWwILnLVdvbK+hG9P3BSn5y8R2p0xT1C
vlczJ/QEJtFN1pnIO1zyOinStv3G7mvzS9TF0ReVJOND1AueHG98umkgcPgI9gQAzoH03nnV5FIc
XQfBxHoawSkGEgjHHGS9jMZ950/6yW6q+dzIzrp3FdmSq7YgM2RF1HaS4gNCi6mVA53ZyegAUbet
fUMQZH7TwPm+LxKSYdvKkJ/h2uXg+JX1UvnucOrcWpkrJzRpnUrPgkgWUxgbKQlStG9ypgs/dCD4
evYRUf9LCKnxYeyijFppr5/bJHI+ZaObLemAsc9aWVLbR+kVEYc1J+d2cqyj5o8+FKUhks/wXesT
dUKfsq5DdIera/QnO0lzx2DK22psZundGaYZrhI7FBPBGKX1zgXDvh9KS5F/EIdX+tyru45YxpU/
RONTn3dNvwFLZCfHibK6Q68EJ8rKC4lGuXYnCrE7P+4lCSCldpXCOnik7gWGX8t6wntMTegZ6iFv
vB5Z4V+NoZHnvqaPPbEQnspU0iOu/ThE22ZwvIiZ3HbEwhjQF9hZaCCfxXBHFu4I6CYNKV1Kpryn
bOqsVTvnzhVtb6ZRS5/9LmjqoRzXJnkeYZBTsj13YiaZCZ+R4W28XNhMiAZ5Sabbh1tfawAx16ig
bLsBu5m7ai97kdxLqPKPNODkey+f7c0wqSwArYh2UBBtZOuIw0iHSsWa5pWgwxOqGHhwxzrU6fMQ
hNoAitzmVt0OinNKmSP0CpwqTG5wUU2PejtqZyfpUAEkVmNtPc1qBZ2p0tmSo+EQwGEmvtz1jN1X
5DzTh9qzus94r8WX0e3cZKsjh5YBElG0iWmVC3oKHuo21akmWbcxnp+96OpXJ4b2L1PE97T7ZHe0
xgmKa1WVhJJNCc0DG6MW3BMo71qOetrU3bAjDIA9e6RmolGwuCy5bL3dUVHtwQ2RAjd8jFF1Yz6J
VHqDekroq7Au85sSvmVHYXXSsNdaPLVvHbbiW79t+tZ9u+zX/68W+odaqGlT7PnuaLN+7p7/6+sl
tvD6ufj673/dtF+jH/3gf//J34XQxQ9OhxqtkMkSu5i//7sQuvjBQSjSNXRA/WH5x5j6TyHU/cuk
Qsrf0SXRrYtf/J9CqPEXNT2b4qjHgmhTUvxP9EJ0aX48h8FL4ryIG9LRUYoCrH97DJe9ykbayhg8
ccr5gWXotK5aPFQ3fljb9p3NaUnuqpyEgm34Ldd5XDKes3Coxum6sVyjZmsCUA9iT8aMTseYw/UH
B4BVpgcu/YEVU0W2j1Spj7cdCtUvhU53ZoT3ViI8gQKLWtbsjYrVrYrNzBt2lQ/ampzj9FgwD79a
kHmYIiV5b9rCXJhcLzpCw254xSK6YGSA3zuceHYRNve15ef6TZYl1RCw8ez7FXpjkp5UXrfOCji3
9ih07cWbSLIgb4KgKQx4125MCl+iVHqFCZY8PjhSn0YE5sBga+b8tnTj+1YsYZ+ymubboVehvyaF
vGg3Vs0vRgWp0LfKJq/XkKDiUxNm22hIoqBDOvSSjEP3KAc3Tq8dXty1RH97k7Q6kLg5meIkyHEQ
BB1UJ+he/uQTiaB3yfwgnG4hGof1/JGEr3Kl0abpUXGF0YOwrdBfEUkUgkji6x8SN4xPapymj/RQ
gLm79qQfCHAYNj45ImUAurwwtqJzyRQkEKz+MLdTG0RRAzzHE0Nx1GTJSoQDq4ZNHSrvxstGAec6
X7qZqUpM7CET4hNgulK2azYH81PXz417yy8xdZKoh2JCdhJP60Tv8U/pyzlPS+NXpCYQmqIk2xM0
1W/HiBAgp0n6NYcEcdcoMl8hpWXR2sRpdpdBQD/OlY1AF0T2neb446aEwX0MbZRnq7Z13C+LmnZN
z7K/hlOi0Ot/s7tF8+J9a0qtvrIvjjj9mz0Ouc6IWY5jrPS8DTfCroNiiMv61s6auDqoMsHap1tY
LRGYURIhbr2Q0JRCqmTI+UuKeksihW0t8TPcPdKcIp6VMgbxANIo4VCH765+D+xJEOK32BTni2Ox
vbgXrWlCCUNJXFbHtApbHCMElX8pGtrOAaa+TCBcmgvtiiTDCIa8N1XXUvOSK2QT8ckNy/GZ/f5i
uVzcl3MNLf8wXayZ8kL1xfqpx3vqIrROfd0mb6/jeGME48XtqbeF2JZRktwmE472IG6GOF1VbVjw
ZoeeoAdezwmOHXD/qN+R3w1XSiV9szY1zhsVTmZiFYZiMAL9IlBNL2JVGHkIV9uiL8R5UsVI7Bwa
1zYT5E1EVjQz4myyg9NFE5trIrnWcLEOWwQsKGchAKB9LRZBrblIa9kXNtHR1iUwti5Vd36vfdYu
Ol150ex6nDud666ypNp2DUaIbUQwzscJbyAN+UUMrJRnVjsbcVu543/kwEDMFz1EZqL5wW6WPO6/
TWl5blKdIe1uPIiUjZBV1e3rCG7OWZx1FqdZxPqZOdT7MYuNCj7ljBGy1tCRYQI+qzA17+xy5H0M
bQxUm5SOM4s3jJ9sbtKdmizvmGrenK09KnDT1WQgQReWLBUamzbbeV4oN7kRIdtPeFYA8muVrk1l
W3daPevD1urjfO36qXmqXCwXlkd5YKMlNeAFO56Md7Wyk7Vu5SbPOQMy/UI0Vfqc6p32iNxweJL6
NLQbgnhs3jV7GtZAhyySyV2tO7RRxNHSApm1cWMZtSf+BbunE43ccOWYLo36lUsfFwGb1BwT04Yt
nFonBS632dH2LkhvScDbilyyiI3iUA+op1qrArFOC5hsHQc5/5ls+56wGUxX7wxcFe/JjP1gM4S7
VSIXb4oPmnrv4rO846RgEFsYzuvOJNqec6HQNyXm3E2uOSEio2mc7tGC2dd5ga98VSBCNM4joihC
DpSb7rymsj423fQxmqYBY5ObULU0EjKfg2HQO4hkQzr152IJUFezIdF9VqgMschN0Z0xgSWDImrn
s5r3hUVEmMMhRAuj8IiObfSubWyk2//bT/1vwpzpnnnW7/ZTV1VPSu5zSX/12zbr8OXf//r7r/7p
LXt//dg/5gP/kWDbf6GtpuiO9ZdCP8X+/95SWdZfukkjFMk20Gyiyf5Hgm3ygT6qbHTdyIV0y/+P
ODtLk/q7/hXIXgMtl0WjF3wvb8bb1lJC5HxPWEZ7cMpQeOs01Yx7nfS0s4eddls1qdeBZhT6i9RE
CMfRb8knKsOjRuX4KFtzCEQujKtKd0sOZwQSm4ORFyvWH+2dVxdyLWIiRTeV3vmBEafTjVFq/de0
NY0r0oLz97bZEDlQeMSkYP47MxOyHpemIIKqsdrAiDgU7TqScfZVU7gPfdlPf+g+v9lTcgds22Uf
zG1YtPJv+xHp7EEChid/mFpq1GCW/V0090AIum75XXzv74bIL7rrP/Z3ljtuIw4AGAPcCCXJovH/
vr1mauxZoyyrD6PWWth38pdIjaDuQu7B76+0qOf/pzd5uRJupqWNBOjHMN8KB1SPnVtCUT6MlFrW
Jmpy0oIcbUfNLXkY6CfuCFwI/0BC+8XPE5gOdFrdaCOggv3484iXlWNRSiLv3Hgm/HARUUvdFM6a
Qlc7/wFg9KurEeXh4lXwUBC87VVGC7SzLNL8YOijk53LtlDbycVPedPn/rvf3843jdHL/fQFb6sn
rEUb8RZKxTqQx0WmJ4cmnnIrsChNUJluimrt4VhkUxdPN33bG1cjRpo9ToGu3iTSlf/xb8YwAfMc
c4DPP8UyoL/rpOOXEHPRW+mh6bOFbSRn9mpRGL7zXaSwf7jYz2PI0Q1azkQTIyJAzfLjxQBQ5lbX
uiniQqXuKq+VaxLg+69I5LL4MMvESdei9DPvD9f9+cEuVHkDBhh9QmBDb1re+AHHJHLr9FCOzYBR
g6c5Wj20gTIBhvv7B/vmWjYyHZ2oAeAlPF7jJ1EIEIbRGGKfE5XRROtmgv6xqvV2PkXzaD3+/lpv
5tvLtRxiEsDNID/5CZkHb9bVWo0xpGY1Ghd/5zFPrMFY//46HMe/f/e/XQd+vI/SaRmu5o/PjWBc
2WIeS4D+OgNJMmPKj7JnMmnCwXIe4oQewmpquwpYQkuKELiVKD7//ju8GTvLd6Asz0SHj4ie6dux
A6c7g4Pa8R0G0rdqCnwmqAYtOofWXByryHPWEjjkH+bzN9QhyhMQuZiClh66xRr6VvpC9jxi9JA4
0hgpwwfaosURpcN8XadlvGutGuhrp1WU22EORCIIRxywB8IGpy/okpv2cz34xTELy3Af6VpxpFvI
P1Sq3f3+7vzqezo8GMomlEgQnb15tTLHIgVKaNpet4T7Ms+gXQJ6dPTF8CaN7r7U0lrQ1NMEFptq
zM76YM44YsswPPRZZZ9QkoaHKfGsa19zpdi6Ay1ahJ++GHa//64/j1qPnpSFdgfLGKzJN19V98uu
gi+SHApfn7MgQ+9K/pCU3eb31/n5TaS0xCMj0IGmnHi7NiaayU0hcv5QjRWHKjpHtOOyyjkBTXYe
fn+tt9M548TT8bKZrI5EglDU+vEVmT3pSKgETOcEn6wjLxzWhHv1Qc6rssWvFAU1oZAnA8rbk1aU
YGwrp/vDjTW+SSy+W6WXr2EBcEcsyKaAr/NmP5C3tWbyZoR70Y/tfBCXoHXOl1Z9iPpa3WmWq784
cZgESdIjCJ9raPr8ZxwIK6yizkmivjkSFznf0lUi7YGUnrrFjtxhMjCzgrjuWIbHOGnMe5Vb4esw
9fl7b87pyuYt3lu/ad0H0UwELYL9Pg0oxailF6N57/SZ++DGtb4HOWFcxWiB6bHWifaO3FV1R0qg
RXOnjIebArPIc46I5EVpbOMkB0NQRlMZvsK/cepjWTSFWk5f4V5hsJDbFCw0AWcC4P9KqzAdrGDR
APBA5v8Z6aL1OFrWEqlF2KMWkFVpv+ZDZ6Nb6CaiLyX43zNlmeJoO0wtRjskL33M5F3JyHmNKowU
cJPYNgZlqHtRMOJpJtecDvtutHU2Q6UghMATVMxwxAo0TWPr3VfGwkPj7Ydzm1U+l8eNo2G1ksyd
6LPFk7JpykyZH53F8rfSqfgawDSQtSejpEaI8OKdX1nzmXUmf98083hzub2hO3YbkxbkXW015OtV
NMRJoTQi1zqa+GvOdKWKftOomExtpKbMVvQZTi3JvyJAO6F9KquMEVnpE2GdeW6oPaIM7t0MgYiq
hq7HAA4S+0Pf6rmGdF0vbxdFfomln88Z4yQ+o/sn9qkRyUur+yPVgLado52vYMKsEII5D4Q0WI9e
OXDA1EzubWGZyUseFebW4HD+nDrIVHB5yZy+QlKoO4dyQRd0GYkr+tBMN6CFhngtbCP5lLsdU5My
FnMXBZ6NtYzDYvFLeiQPQKmLAQisFama8dooKrUtBw75K1F06hyN8wIG5ug1rzryxO6oe+p6sPhn
1j29yDlI+QESicWoMFgwwGhCxfUzwCp9jyGH0etk9E3bMJ6qfR9zYiAETXvnxhk3TI/s+UxKXXrM
vHzjKy1bT6093QCLbLbYiQzMk6raNPRzA4Lm2jvaiCRbe215GrFvBgkoeEpjFFYMq1THvtHdPdKh
8F3UiU1l99lz45bZ0rjPAnTr4oYCHL1Z0GF4+KeFY2U9eR6vXW0XO53o2BXtMGtNvgw9X858AeiX
dkv5pwiwPuRZwF013/vJcAOrcz6mhr8Fpm9txz6ujoB+KCZqPZW2gsZhU/CzwHG3AVnwOfYL0u5M
SWWyc+ynVkjrHBXJDUnW3moYrGk9zB7FFd+0tpQ3H93QRawka/OU0z8iYtQJ6q4cd5lf6AEGedTw
Cuu7X0PWT/z4HpXQCw6C5xpS6ybVCmsNEoq+HtDlg6Z7HxtXhuVqsGrSayePVY2m7KdFRKUwLGO9
Ta5jl0okadrvhiE8VaWIPnYkrAHHn6djnBdMwPayRyrM+dpNLIscZtncGRD0j9pAAqZS7hXh07NX
r+wC756fLZNIJL82hA7uZ6PC7VWGQ4jVLrJSsmdsNCShFomr3sn5QlWO/nA1EBfz6FDN2tL+DYka
GUz/1BlGc8NGyY7Xo8t8kRFx+dhSbHrsTX18mCuH/UMlaxLu6kHN5wwl0+LZEFu4Hd6XtEDgP+XE
0cXoFLkou+hzG+n3njOO94LIw42l+n6zrD/OaqrqIQ6SuiluZSdUIHjT8oOtEQu0MjMkZe3MXiQj
VbnMSlcGKJsTpiLCN3CUsCKIyBd7ogzUtmf8Edw6l1tf6fauHwcqx21tFjcU6N+jwWnWxpgM13aj
8G5GOQ7OdYfGMt06qVmctFpm2zLNnFsdh83WFX30oUuj8WT1BDUm4XhMx17v4K2M/icrnWS4ckq8
TXiqWzQifhsfrYZ9O2weTEpqKBiYKXsHjgi5dpfPrSCypf1YVp6zpS86PPUkKLx29kQb3i0N851Z
OOLDNCpf7XQHHfLcE46JG5v9WDk1+xqJ5/WkNSjrcjkHVlUt+PFG0K0Z/b1P/xoFCtDYr7VJ3bwm
fPzYdNZZFLZ+9sMWy6jtG1e2gwEni0pBJzX37/KwgQwfWqHF4T+NbcoUrfEObQvVhy73jzxU/2Fy
sLKxCC+tTG2wUfTo8k4QOX4g+lLCDmxM2HMMAWKTgZWFkbMb8UJvXa8bcOAk9iO0x+o26qS1KkIj
PZAhZJ65gxDo8ek0Q2jsBsdhYPvl2aV8EISFb5Jlkzt7B9bElR9F8Mtq5TyETmOs6ZrDd9BVvc2V
9J77xVPERNMEgxwTNDcdLKNVFjpLUGFp5qtyNKCEyRA/jz5Z173uVTe6Ctn2+xa58rUElrMhz7Ui
bS8d8h3cIfFE+gpFHPQgp4k2S7UOQzs/zJo/f+04jl9hNuvvOluDjWfV/kBMd1ayphOYDmKoGpxr
Tuz1DgaG4ABgVMecGj9vF6qmMS3y29p1uhs4a9PeaohlDBIUPgVJf4cRSehqMELvVGHNPKd96RFN
OBQvWdkId0POQPPBjpxm67pp9gp5ESYAioDqgOeZWlKat++FrD/BQZ82RCAAC/MdZeYLQHl41om+
GJkE0DRFdc9eFjon8oC4dNZ2qpBGhDP4jyrd8MSTTVaYn0fNr9dJX4fZCsk9kpcoms/C76sXYZTD
UU2ptga6M902saV2szMjSfKy7tbQB/mSthlzdpOzajAJECiEPs8WKKgfO70vhfyM5cOjlWOXU/wa
a3MTdAkYRV7sDjSN1WmvjRuX58mpzeuE8MNHzM7Di90m3lPU+1jjytLXsLXpykMA4cxFLoqAiki5
R6E0H4HLASIo3OED7ZXkWs+KZk1WDw2XtEnx0Y6ZEbCLiq5ncxZrup1UNQDw4MDMJ4tv1U17u0z1
sz0iXMizkTWjMue5CPK+dwEJZFVMLT5tpr0Rjt3RgHvTrzvbrJjOZhU9eAR0zgHu9/6AmJllxKA6
xLgkkCSIpNLeJbmvb/2s4rmxKOwsve6ONb2czzVnI04YNBZKreAuAI35FJrLUKaipJ9jUZtEcJnt
tEfMjpwTpeGzZtbaq+n241XozdE7p1SkH1d87GRP/qOBcIzGrdN+olOcsJ2E0ohQ7ZGNcbghIk8n
EKW5d633ZF5i+1NMrwQUMKiK9zrQk5XuaffkKCFvE6UKdOFtbThn9FqxpNuZXhArj7hO0BRFJUka
k8cZm26tXRGHlbxkOWlJgcY5GdhBV7FURntaq+a2d8evqIL8HWd5O2jQx2wzwxMBMcBHUxYOosnB
gA3ab73IR2XlmdpahAxniM/GCZ3mrlfGs6r54LjqvZ0509wuijnf2V0yPTSuSQek96JzWg6vWq2D
KVWob1DTmkfaujpN4Hg6JihmaMVRHjCnYeZ9bvsd4nD9JeuIwOWMz6rDRuho95W9kX7SbIuxk1d6
N6VXmTHtMpd2OIlPCDHnySXWY7oZMU5gmZ7cvdM2caAXg8fRpF7nvQdMla3g7WRIHTJjWm+9Tn7t
WqBjtVapneEmFSIo/xN5vMUWwKF76mpqByrSD+koAXtoz4lrb6swpmvX+9cgUo+F1jyNhbrps/DY
Ve5j3YZnplwKRuBbT26rXtMmeo/F4l6Y5a5mNw1wIX/29WTEcE+RUnT+C34oGag26te+ZjiPVZ5A
ZKjMl8k32FhpEZN8bB5yt0UOY5Ia29enKUbK2UfuZ/DLGIcLqtorR+NEEJFt80FZ6vNEr96lOb9t
RJ6MwezP0Qe9RmBMb9jLjnZbw+oEGAg5wtoZajM0ycdpmHD5dvGV0zzq3tC/azygirFMHoQVxXuB
dzVom6H/qJktnCr69Qiix/YKuBGmxyldXvNZh/KTiI+utMtdUjSut5bx2B6SxqU8OsJ/Qvfnx9Ou
Gg220Emb2XSIoRPhWdfabYxhhgab/0V36WMftTqnoANXSnr6zhzM0Tp1XoG+cNXEUDNzs10+z2yy
9Hmm6IxSIDXC7hAVHSNajFndrqhq2gBXdZAvW4OGNLpP9kN7YQFfve6glSXkbFUp3n2foqmLd+cq
zvwkaHszfPKiLHxF3ssLyFVpMTghoShsRThIrU2v4lgUMez7dcX0Qp1p6WmgRwqf+ogDQrhIutB9
OSfIaOhAWOPee004nzWbpHMzEdqmQxqgX6eakwybzp85dvSCaWmUKSw+YzmdGMk0fE2VOd6k7owD
1MjU1ogIwIqzMXwiX40id2QL4x6hfbdxcdKSyqMG/YXeneucu3hYjrx+R+ZPjFEFHs3A1gGqvb6r
Das9sLfnowll0TYxIu5FGR2prTCQgesIvD5B4jPXScv2b4Ui+9Zp1RIsRbJfDdBGseQfzEyykEor
PFqxQ1FAcsj3ekGNYOnUXK6HDFTbzJXbHiAE0rPJMO5CxS4+Xv4V3yvMe93l2F+J1N8Jx1HIbjMi
4AuYOsHUmlQJPGu8GRXbHo3DJr0eVboPfsbNTFpwGXrcNdtLobjOJ9ooU+Wte6TQa/J+aMwmSezv
NJ+vCGGY7DAFctctHPmBcDV+QJLyicwj6k5SeLkl8sn4SNoMT71Et3wIx6k9tE5J5ufEfldpsb5X
Wa/OUz3PHbmI/C4bJNC72uHYh3CghgQ8p82OrRpn+75HFLcesnDMVgnyfbTTvBsctTmd6EBIKntw
mkMWgpNn/OtKA3Ya1c8U//CpZSkVRU+d/BY63MrI/Y6STBOCAClR8mwJ8CPQKm86/RoPh3PCLUGH
TDkUr0KVHS/jTktKtcXNpbH9B3wCHkfdxZ10OSZNcGdZGurwVcNuQlGEY9Zd3i/3JO/pshn8V57V
dI1Wl9tGkTLAiqHOJrzCXbWU4mRfqrMA/XFzybStCH/aujYjoLMXJi6ZlHxgnroPEahQ+D4Q6Oq8
op6/KB4m2tgfC50/yUq7PYhy+X+rjrtluBMD1rDEfB74oA10Vd9ZN6Omf4wNx07XgAr9XSIZ97HG
9proO9zdl8KToZnhqwIOfxpSRpOl+FB4MdUzpcQSf3RpDo8d4I4r3xjD4xCH1XMY6xP4kphXR4t5
hW2rpzc5duExrI3qOROyO/jNpOGgQO6pE3KVh+Q0gc5jsUWm1q/CKMrYAYdjuYNRal5xbmk/dP5y
ews9z459xW0Ck27ej1mXstPii5syQ96iivoZZAKXnno5HPNuDg8dJVeANp4myTSLsI5TkSMAIF35
LeRnJt+X3pFDEBsJR4+u/lxiBw58mnk7ObRQuTueTteFvOwTb2DYzz4Vi9Lfde3QbSKAbWeLEvi5
JrzzqQVk60DSU8Ypj0zjBj1YSArfAqdczG1I35kOd7rlUPygLeqtnWUUjDWlOad2KCk4wCSCzOs4
E45+zygBfveCsKh+phWpQWWJa97pqnVCAvJyF5s+86Nvc6ciN9KQpIThqwhRhMOaXMZgu6hWkVOE
xyQyF+6mNas92dzeWniCY5+HkOur53JOhilqTB9llUyfpgEZMC6jumoppdbRJmZbwcoIouHKkEN5
HY9d/y7RR+8LYvLwNakm/zg4kFdWaM/GGzsZm//H3pltx21s2fZX6gfgAQQQaB4L2ZPJLklRJF8w
JEpC3wS6APD1d4Ky6tquOsfD7+fNHmKSmQkgYsfea821n6WHsCOouAPGQEWvmStlhU0MtsrWq2lw
b8EE1vPP9vN/hKN/IxwlA4jm97/20G9RAbfpe/9f9Y//2tTFUH5N/yR5+Pn63xUPHow4hAuY3jnw
omoQNPl/BYF7v2HL9ZkO46L7SPf5/4oHH6UoQzgyERCnMdRkqvm7iNRG8cAxlEGJ7wJEFfzTP0gW
stbJ15/67cyk8R2uNlqMfrTe/9L2B0RpAeA1j/lUb8r4RxEbdxNPeuaTs6GrI3CiK7xNuyAaXqwc
bq/d/d1s7i+SA4Y9Jn8a0YfNZxbBh0XyDxPcWrpu4/trt7KdIXL4j6kFKmkZVvKMMkG4GCZQ4SK6
adjZD0T4VFA2Xh04Igs5hA0TNLYm6kV/39PzajzrViVr3AAJlwSHbI2RYtxs3rEs8kPY96qEJuNb
1ond+p8zTBgnnT91S01ZiHWFNV0GR5imEDCQ0p4xoVQzPpgewpEBL43uJGCz2a6eZ59FgbvhOLl+
WKJTR1RxHQ8aLgsiOAwF+JILP0wBC0kJGcbuOTB3+dkxhgdMLc0uj+lIGkH/4Aavlm3sutj7snS8
gzKziD6AB+16G0p/qogET1axHcEAtUN+IfTyKaPC3eVduaOH8IZ/zDykxXAfd951ZlUEkILPzXLy
gXRxcBfehu4x19lV9V5OjnnIM0A8s6nfqxWAglD+XHVaQq9sNo3b8ceWfZrbdzGZwT91GP9ZVv5m
WcF9z7P/r5eV/27JYPqreGp9yS85ukncmMOjgp6ErAoe1/9ZSRDRoKtyXMRTDNM/QJS/5Og2XI71
VT4u4/Vf1vXn10pi/caKtGqnaCYgifH/yUKC3OrPK4kZ+JL3Bc9BIJHAHf4XIQZy2A5xoKuhrVLq
KpwvugdVFPok8JrXNHV99IiMl/plOOSiLErzc++jQN/hFyw7mp1Ov7QhaUsm4sE2a2lYbuD8qYYF
wa3wifabIUPqS9IApNxq79gaGxkdnxlflNZgIDFYinI8tUNRdmMXLj0dsOamKmaifMcx9bswIO+E
INlsuqqNcuT8nFJyQJTjabIVcznDfSHveDzoevTijQmSPJBZc85K/CklOkQrlJIQBjr1S7VJcYUZ
YVCuDmVUU8FOg7PR2wIGbh26tLsvy5pBYDaCZhnokfEmNdcYQpH0ek2hHzCpBhDXi0M10WRE9VlQ
xAQ15+MyVt5tEPRjRvqPSaiVgfw2RN7ZUyrlqMgNdPoQxZ382NDJ3WdL6+Efhu5Pj99ZXZhUUCOx
rVH12uvZumj6Zkjze7Jmkq4bCfRsZjFtupjBZJfjVqbJPr70rTM/R0vtuZs2Vs104rRC4RO1zLYw
GZqDeIkKChctrYLAa7fdOVY+7jCfKSvsrBbGXm01zLw8vcOejU82zbU8oSLznsGBTmuIAJadNHNU
DwmR8xIDEaCmhj3M5oNy853ojao82H0BwZKpAq60bMVcdSjxNhIRswfpwWlrEkocCc9uLI+Kvsd2
isfB3wut9U6TtMlGJsZ4Pwvaivghmoa+EQN7qrnU/LJIK97nkqdxn0drR4M57peSVojYB20J34sA
yUd6Vsk1TKbipTYzgofM1Y3KVtMfizGJza1oGWXRvd8OIol2LQ4gtWkSZMHopidr3MUx87N5jKdd
4rXB3SRVc1BRO0C0duIr5rqTF9Z2mT/ifl5blclQfDMzoz716JNPfelhUwQG9cbT0I4Yuqzga4SE
O6XO78f8EPdKPOGgH056lYeLYvQIsEZn++g74zviL2OdZi3byG8BUPIEoCHwGhs9cIzKdhO7FMml
WzhXeSL917VyOZAXy6aJetqytnIUOOMhd9jbLlJP0inaWwzwy9eiL6MtpL75mXlreYyWiEfQwNiQ
hY3BzGeERnE3oya5JcWEznJfZ1kaipGetOxy6Dkcaj65sepD+sgc1YOUkYoqyin0+6i45E4jNt2S
N4cRJ3tf+9yHXoTAWdJSfJCJYt9l4h3s6wokHysLpNPrhvj0cJB9c9eWUbBH3lx8r6x8JtKhq0me
IRhjhO/O7Kt/J0bM2UKJ13QOU+eYFfifa0d8QdnwWRYthTuTZ2wQo/AQQShbch2ZTaqkGdx7jUE2
5s/m0h3m9qfq6j+74t/sisJC//XvtsWbtGO/atM/iop/f9EvUTH7YiDxVQmAVH+orwP5m7eqhZF8
sen9smeZv6Gjw9Ip4G4I/Fnsor/2Q3fdKsWH0A6W1T/kVEn7L2gP9lXsK2y9H3uvLf8q32ktN1Mr
1fJqkasvqyiQYvUhq7OYWbqc8dXEw3trSFlfEC9Ut0ztYLr4pUm4VzBkOxjQ5mPW58u8a6G/3SES
yPLQNcANBl57mILUvuor9qQScbLaSn/y7bCOiLIKo1x7sDxlcj0Wuj6bMSa3sBbFuUna/B7wsH8o
zSA5RDgTD1BunZ52oRFtOyQuhyVN2lPOBn8zdIxvFlSzsCKGmdjnUvtiJee6n9NBrPbGUmQbePkx
8s9hPGQwLXDI1tGlVg72KKSE02mgbZ4v9RcvL/wbIK8gNtrJ73f8QEwmhzuxDE/unY4mPybpBQMY
yVO1ebLmyDnmrTDedU2AtNekwZ2dVf6pZsr7PZ5EpNgBG+s+5ek8kBHSXhw0/1cZ02n6IZA/wDBm
4jtZDeYmkyuto0BuEhoEtNyiCImvu2Yx3is3bnsOCrW4NSCpABZVL3B51SXTGE3yxB8/JU3fP7Ib
c4AojKX9iiU4fmmNPA82g4RS4boxs/WlChZaI9WpMHPo3WKl2iXw8yFlrrw79YG+E47+7NKY4Zuu
iq/04nsSswHmWSs6b1kheqmJz3SJ5VXe9s1Vu2L2mqjADie9bu9N/koocNOZI808iJaLCqMv+MD1
8S0N/LYV4ic6uyDjzmNYXpcuH3RF/nUr/c9aOYDZSgScFPYOFtLkc96nyDN01cD5nae6ZkQmM2tL
thycweSDOZiu+EG1ggiHDybh8MEnJE0m2icLHZkiBqCw0SvJsFhsi6Z/MOkf6QfqsAGESzuq6JZD
Q3LffepKiKlq9s5xi+VPYsQNaR2VN01PLLz4oCoi4ICwWH/QFuUKXow+GIzBEDtfFXAHJB6NdA/e
imusG7M8Lg3aoO244hxrnxSTpZTBQxzNyUbT8G5W/GMCB9Jt5S1TtvG9WjGRZgsDQH+wI8cVI+ms
QMnlgy2ZrZjJYAVOGh/syeiDQ4m9xfqmNOqnMDH1cBk/mJXjnFuvfVBE1Sau1IApvVJMa8gtCBpt
fQHn0AKfnPv50mmv8I+OnWvG135QH1MBBjf44GfSOoWlOQBRebZHExOimThfB1fhTMKKRbfNaxdg
nHHlv2We6d3kH6zOacV2Lh8Ez/mD5ul8kD2bFfLpr7hPuYI/SSr7auBA37pNa99Ygzt/l00LKZQg
kLrakYdRvWTxyhKl8qbgqlbEaO+ttNF5BY/6K4K0/KCR9hIwaSKmftv07QNZc1BLVcrz3K4oU+wD
Dg5y8KblCjpdRpCnxFqkWJ+CYbdogKh5bXlXTJa8zfLBS21XdGr9QVFtV6AqA2bzMK6QVTGCW60/
yKsckqGw4sQ2X8nuAzaz2hpHYSJ/Cj7YrajLizWNQ91iioftiuysvzAm5XRPaEz2Of/gwKoPJiyd
veFEyg6kWN8AGjti5CNBZ0XJKjOAKitXwKyzombrD+pstwJoSZ8DDMXUMaAJAlchBCM17o0VW+uu
AFu1omxnp7Ju7A++LXlZHLFtObfRJgANfJeA4cZVBktwaxl0VBmoBMyAzeYxzrtm6+eBvm7dNt2U
Ra62buVdORT825EkPVJxENePcUpjJmfZrC1HHSazfIorORy6VgMqwNaC87RNMckbOcwbTg9gOs1p
+bbY9A2g9LuK0K6hZIaXjIKjvp/dkXJUjMO1Uyi36pFY6Sb9jCa5qI6z5zBjeMEI5+YC/LVt9f0L
ssouu4umyAgFoMI7K9PRHl1be3HLwryADInvWRanA27b5QQW4Vk6VXVRnBovg9VFsD5S8ld061Yv
ttH6nFa8Sl8lc5w/+2uKSthpHis/beCLDFN5T/NM7buYwS8GZecW6kW3qcdF7DLZYlez2PI2Uzmn
t4MIhr3yPZVt7a4sb7PA5O26OXBrFAR8MQWJhjoLBIzdtqOrY/H2cSsKWjNVxPBx6aNHx29dzoS5
fooHwweLCsbuu70Y811lxAMVqaHq82zO0W1QN83jwj3OSK8w35tULSc9t/IA5WTYT5Fa3tAR0VJb
FGad2CrmfebMIoSKga6xR1iV95L1aEit5Vr0i3dCk8i5RWf3qhjaUCph30VgC50Q3Xh0Qdt3quEE
w7Ko4xouDgDm2R/Q0GBoPazf51NbT4wOOAkeWS68Q6ZaAyc1yradEFo+FAH4BcDN6TGdDI5zrZoY
Qkqzn69gLM0PgLT0IZiD4DRaQ/fcRnV5P1pyPPI8uXMI3g36ckM8C5cIb3QIb9Pc9gw39GawA/Wg
bbMkjTCzgw0tT2uXyNQ8ovVwmEGjgSWoZzp1bIxpiPP6tgr8d7NOg3ers0XNsUOqlxT2zJuJa/fU
1UZzqOzEoHk2stRw+yVs0g5npQ3x4d4+HbP8Pgpq/QYaH9Fcb7mgWlL/TsxVuesJDEDPHhRArRat
5bJrWyHqx2oOXlIBNno3JuSEXatODasrFtTKZkQx+JoaUf4ogWype7ft0g4pY6AM+P4u6j96cso8
C5eopwMG5gps7owYck3xRGt1rsUyP7aIbieonvPeTlC/4T73NklVudEG3djDYok6u+5Ra5VMs43k
RTa2TL8Il0d8A8kM8FKrmbe7Ye5OanFvLAtTZE+YWI4n+4pbVjBepSfiMn8BwPtK7Tt9znOjes/G
CVlkP3hPmDaaK6XSJ9DH8660FSFPqms23gCWeg13dIvllQXwh5MmX7LefUVoPXwlD5J2p9NKzn1y
ePUCIztiMCrulVXstIO5mYsjaHM0OfSjXv2wFwluGCHCCixTkPPDdEiLY4uE88GWGsIQ4awJmuEW
rdaTD/kYoJZgvoeajQFOrWVp/OcI9dNH+TdHKEtwbPl3R6jD97qN/zyj+P01v05Q5m++A4bV8UxO
LD5w3/9pLfryNzgV66nIg7XrffAvfz9K2X9oJZq/QUkDg8Fhx7NQ3fyTViIdyD+3EmlwMjHhl5nQ
dh0hXf7QHz1dgagrKg6/ONp+/IqNewr7Lq93LkNZWnSPsP6PlTmoF7+0yM7Q1n7wSEKZRkKIiZha
DDIpbI3LvmPRCyvGz3Dq8+JASUZzylDVBmtA+2OORhd/CD5P8kzNM7te80ZIkHkxxCwOi9EPW7tA
d9X4abqPjGraDbF3yWgk3usl3a6TxetKo2HpRwoOWyu16wwhtrN2WkadmA7G8m7uBI2q3unDrJhO
bechFEdMva097W0sog+eoNjkZBJM0boFoN01rAdNLsIBiuBn12FNpa1VHLyySG56M7WuM5v3ZJpV
em+5XbuThqvuaf7unLR4HqY5JI8A+J1y5bH0xi/1YNH/sEe9bZ1m+poSVHWdA0dDebHUnIiUe5Cd
NnetAwZNQ7jcaKcArGfb3/pssvek1UXbNAfoE3nDFzHOGo3peJUFOWi0lHZnBn7hgGwh3nFVQ514
1aVU3b5nx1tq4y6Ca7AbDDRxjR3ocPJq64JMunhBVtN8xoy1L4N1ZezLS85B+pwWfkuShO/lCMaH
4qYFmKd3wh9NBBsqfxmWOn3IbZJ07Y5YFdsmrh002dg+KtuIHsFfScIC2dFCo5QEzfauOkdJk962
daFfooAcXhxTwTP8yhzNcj3orVt7BKZidNh1mkg3NRT+g6fRRFSFTWu3AHx47G2/efXSjM5o5qGW
QXosrwnCYwBNmNutU5Grhlxozc1jKN6ePQUrukltiy8PFwrSr0FRbYumumo78t/DpTarK2qDQXHk
rzwVpggKYcrXJcJEEpuvZ9+26Gh62ZtHHexuwYZUOymANWaiqNESEqEwlWn9aFFQ39rIEq4d6psz
PvrsrWkiDmUc+tOYMc5i7de0pF1vAiacwUjfDj2KX3RazrRjm1t3yZIsvn5N70TwM+M29gFuAil4
nsmq+doO5LsZNtwBdIo93yrLPAQlhE58gcaG9trayjZNsGq1rK6mnl/piWG1x1TxfC8gcD7LIZrz
I+oAPrya4/niAW9EhICH45K7wGM7BoH5xp65DkBZ+IVWT/OOUUCKFncs5+3Ul81rwvN3SCGTeuE0
MXqPCPIlUCFBP9KgabydlUMgsFrIfxrs5ruckKJGQ93cfbyzLMoafz8OaxJhIYT3EAME3aSyJQcK
vZ7/8BOOafTlj4IIlqtKVsNTB9VtgzYBiWe6fvDeLufLTMfxkzeV/GCxtmzlyCKyhS81IyLuaIVo
J3v7uNMyPH8Lar0V/mLNaK7SiVBi3wnqOw3QCx8B3YONXBT270CLz7oieXPXl473wHbsnFBwTRdr
0vW2bXuBmWXwnCMye1Y9BONXRrmGVItII37WkFTh0JC+Y9buHU78GZSNJS6RmfkXrYxyl3BHgtMJ
ZPQWiFaFbMMcOrFi8ItGn7/ozSQTFnFiPNaLGg8gGupHFasAihCMz4+rVeqyfkwhn/ubDmNgjzB8
9AG98vRyaJBnC/RCBIaCshsn7nqm1evptZi469EHMw+l5cykYSNUnW66bLmlbXA7qvke68TTqJie
jLJ+gy8UxqXLAc+/Ef1wZ+r4PhnNPCx6coGz9ofUwTV6bfKxjGCDSf4ydfbeHpND7y7PMUX+lr6b
f6Y7w0IXSWalnFqaud74oqovPfsYfQe7Hg5WarkXp8k+cc5bYw1ZwxGdxluXlvnG8qrV5jLfpkyD
9JTREQcyWXnRvdUbGPiJe937dTxnoUYAcnDrPAt91EWAXnKyOxp4teNYNJvez1WCRsz6RlATzkbx
HQFafa2oIK+RWqOkFiU5P0K+t1Z/rHz5wDZZbBj22HdCxdEressXsDLv81CXNJu6ck+ER09OSzXu
sJvM26xbipxOCsqaxnXrxwE51wZYzPKtHOVGLEkVygVmZdMTNYRY8yrw8oOd9ckGXRsXOHWt/aQG
Mof1nJ9z1/rk0sMIKYFP+TSXuH6EfdQswlvTH5rdRLRuaAbDFYlbzZ751KtiKhNOYDLPc256Vy03
/oH4OpN5QvRqWqUiQ16FgzX/IHjp0qS+9z0VXnp0tDLfPNcguizPn3riVb/Ms2HveNY7zrXKR9aK
TRUWQX/lBBHoqHFZWA/ssTjGGe2mEG+js1nqrQiiR1V235IZJCOF/Xw7gfdtdjYnln5T9QI6W7WA
RMSVA37UcsHe6PyB24o5kBtZ9/YCyU6LoeIsNlADk7nebGGpcIC0RPO9kyLfceyD+lDnHIeaL0NR
i63yO8KLrfHFRFSPXp7dPhBKHgx3eGc4+4oW/mDOKvqkrYaWgJ0DNrZ1zuhBGjetIz9FcwVui8cw
zNIqfiEAu0PubW97gAlnIkviHUWC/w1kxXgho8zCP6HWGgJO86aDPn6FJIzp/SiAD0ECzD5l3oDB
uXPK713kZd/7ti2umG7R2cH2sK1HY9yzp+t93vHauCSXdEGp50VZ/WA76NrjRFFZreBV3bT+bTM2
+q0y5+JNC8smMwcdt6TCCmlFLmTa2Binyz4d1tMOXSAykf0gdKcsPo9Tn1tXHRHDE7nMi3srAg7I
fqyQv/d+/Ny7k3HnWq2/yW0xKS4i3dqojY3dmGfD2ZOtwx1TRcR5KtmI0Fk02+AEIRYpOx0SWUa7
SMlyF3WK/CKV9gjZljQDR6wqDihBhZgWb/WJSiE/WGatdunEdLHQEu120k4/qlKIO6uM+0+6TTVp
N5767Kq+DkFkVdt4CWghehp5J20shO7LKS+pwspxNK5MVIWbxhLqWEdyDWrps00GyhMcNiDFSIFo
JJ39q9chv+hapIhYSMBVRljaYLu2ByWScTPonBTHpr2Z6mzvGMYhBvm7KfzlNWvbutmiVC82k1Yt
WbK5RTxUV+yx8PQbfLrOAWjazZQm86HFsoegP8K9VnTj/QJ+JMzhmLJzjf7drFXxCCxMH307N17t
Prglvqr7DpiRAoRQ1n3QuCREFYTHGbYiC7dN0+3Qgr1FvSTC0Tcv7KD1HVZRQsOCYQZjoeWz3UwH
ED84KcFizq7t3U7pCjbyfeKQKuvgavyYhdXu6rGOvwMTYLbLljequtiNBGbvJnNCbz9aHcP9Ljpp
FZ3TWF1wlkqE/X52mhd3uo4yPwl6lEBJbu1ce7kEOaurde0NhotAmeyGwlrNNTqLH2zGLlseYdoU
IR+YXCtYUgYAa2hpMLzhG8dMBjxdzMy3qX+XM4YMrC9ZXOYSx18GKMlvaEXh950yOonjMNTb0k1p
g2EuTub3JPexkoUusF5xZDf8PJXOA0PQcY+WcdjEzqAf6VcvO2teuts4k/U+G6Vz08vlRS12ulsa
95IGhC5lS99fkqAS2wKhwZ3yGvkVtjOeTlEtX63O6m906Rn71Bq/t/EsdlqKERjNaK+aQ+fKmTj9
MD3u7gNdiLP2XHVZZZQ7EeGinA3vDShJhBNyyL7AS503+LgcuE8RemMD1mqcIWPOFYA59BFk6zaY
EUCIIUagUXRAvPkUGP20GkivF5tCG8HsN09oEj5V2d66Fsz02nlPiCTcRn0aXKHQdqtdZq1Ffzy3
/VfT0f03L5fZWeuqo47vnCN51vLUEmNqjkNghopaxtjmY5+faMwi0lgWZz47KV5jtJfL5wKZwE2X
lO8cQONyh6geH53uF3k9V2RIplXyrsqSXd9Q5TdvdNc1K+r7/YDDZd9aZvtK+eLSBLOnSx8FENRs
62KnmWSatGAjs0RhX0HEUFsgqDxpQ6Wfcc0M16qxq/NSjLDn1NwXd6vhCkGqbydfK9UB0YqydNqX
VsJWYAYkeYYcDWvqgCLwv6FnY+EYY2ldUjT3n/vWI0bALlFmJTVjFSIiHIMl38OqNpi6eoIpUO+k
tfjX9NrrfcfCuPOt5ZTO2EYJV0vZoJf8NkVf9mr1QLJcjHCYsCoAhC2z9hrxf80tFFOUZLWfcPAl
KuuJGWhLwwuWMqGldUj13C94kAgPH3M6pVhiW9WNPxJ6plgP+vTYKt0cJ6P6Tmon/bw58jg+due8
HWBBxvjCcdmP93HSNxeYk8s214rqFhF3KOPa37WRnW6zwI+ueGOfOPihUA2Sem8A78UqYsT/GZz/
Ts/6m66PMGGm/Luuz80XXEpfqm9/Gpz/fNHvbR9PrsgtjwQgihDYWSaSrV/a1OA3dJnSpqGDd+tD
tfqr6xP8huoU8mnguJKl3/zDAN0jHgoNmIc0hVYSY9Z/0gb6P2ShLsQkukMkIQnXWSkcf5CF0uDJ
2jLJl6MXW5I8i9GpONzG86cS7BvoSyl/ChP/ZcbK+gv/IoX1EMnBpOCd48b8C3oCd2vSG4s7HzlB
tw+mMY4bl/3rbxgX/6u3xUdayVoI+FzHEn/FwPSygw4Ac/g492T+aGqeh7xmPph6TrMzDQ1hnHnO
1lGZsY4Lp09/uAfuf36cPwbJoOv7Xx9zVT+sJBpScfluV0XwH75XRjiI+mevPxITXUzYvInvKDyc
I6Mj/TMhfe3VlE1wY3n0MWs3eIFXr21qcFYz4SJgV2a+C3pyvukgKWDqsZwC24vOEVzl/CyscyDq
NqPykRzkDDuHjLqVkOrP8w/VzzkLh49fffKXY+JIfABsWxiLGQFE8JYPK+SCKUFsIV2qFZq6EMLN
cjQV8ESUSs1ti1HzCWfedN/bQ0QAXdd88UuUyhu0ezNrGZ+IgODxuRiq+dBlU3WOLPRybZT6YDWB
bp6TyKzfknRuXmGq8UI9pcG5w5WAAsGNLsEIe2E7do1Zn/iqEDnFVOIWbE+EjwcBYgTPgYeC2IOs
+jTXMx6AqU7upFo4VjgBObR4Fkh79tL2AW4m2uDR00QS9x6VoJsAGyFx/oizRm/Bj7VX+SDUA66i
6GoZvOng0nY/EaXL27H78TnDLvisssV95OoISlskkpUASzAwJ3ifa4BpsWdxD9HA+5T0Uf06mGuM
l2oq8+jqgGdIY7+we3KsXMtIj0ol8w9NTMcns+UlM4Pwz27NAT6a6DiouLeeBqzUn7NeV2cUAcG5
LH2+kSBTTgZeQBPW7A4L1VRRNLsOgQLygVHsMH7nl8ZNAmp2ithM1O27E/G/cQ56bxNnYomPWKQJ
inQG9T6hP/zkG/18cBn+nGpmo7ezR/rHNGT42Dq7aivOZeDTGtCv2D7AHHiOMR0MuhiXWFs5lvJE
3cIGk5Ab4vF7bs6wU/o+3zOWg7mN0/otndT4zLBouQnUyK+yqZabMvLX6aF/DrTR3EbMyTauoeSd
EZsjvng+i+tk8CiDpNyMec6tCHF2/A7DaT7MqXDuYocrEY2BHzpVMzMct8k5LjBR/0AP2nzBSy+p
2qMMpMCE0YlGcxRdXFJC3mVgLjeVTuZPIIjhntc8DEWr8j2O8R4VoGs9pdg+4LAWOOoMvtsu5jpm
w/pVr7dogV70+9zy6Zd8RqmnFq6E49YIGCzufwSizWsRe9FV0eWv2ugGcDdteRf7P7CHYhJKkTQk
IdFC4pR08s3EJPtCutTwHAvuTRTp5JAJE6Oa4xRviF1GHO5eAzFKclOuxp0p4UK5ntHvSZht7how
FndBr+XdMEfWU5WSizWg+n0zMD/vFg9jYCui+s0u5Uz72pCPk79iKowMd5APi/VLjIEGQa0NITho
g3zNzsmRL/AQdHVnXCaguUSgoqq/0f7cfcagn1/murcgd8R8P1ZvRVdTkZUbV5vpsa+FZ20mWoMH
OaUgrADscpnIKWBomvjqxUrz4JyZs2fvXIFkoAfu64vPTOCJxXwd60r372k7OK+pVZV5fBztpXKO
VE5GtbNNhB83s9KR5ORsD87FzrGrKmeaP1k+rrvaHei0WHQeoeEt7p77UGLsFSKg3zz1LE1DdTvU
0Cx67rArx8jve7MzHmqzuBhyuHXKpuSze/JhwdoXSg9CAY1ASAfRLbZe7AceD1FMP+dUivxTJx1r
x7lt2A3O/DX14eY44/AtT0R5MqqYdpGTnJLFjRmEDM25Lke9I0Ea7W8U99+stFO7OO2umVtHNBBb
6wqMf7AlhNzbFJ7EG9DE6a1DSX6DMGOcNxwJr9zMvzJyNGdpQVnJcTBSJ0ZIBcjhCde2GcuwJAUF
23JR/ICPC2HFlithoqPrFzjVZa68lFgSI7jOkri56dxM792EB1aBub6m5GXWEvgxWDgupLBQapuA
JhhocDRq6MXvam0QI2v7PJaVlR0S02s2wijNay3T4DjE1qO9ikFdx+vOVhXYxU7w3ZOkrrW7kSow
lrBcuIZhXPTjUTQpvDCLFgd45/PQ4SevhDmcYg2omrrApc6OUE/MUfdu13o4xDRm6Tuie9mPCdvc
qofZZRWnL4iaFp3rvAMgPjC4SgjLRnY+vfnMOkJt59M1KSAjxpA8fw2MqPY27uTOB5A2TJI8nDBI
zv0E5btjUyHa6oHqDHP9IG3v1LC+wqZmESFoPW+IeUZbXt84RddcoxBYOByZ4iTIP9naScJT1SFE
zhXJNdyBMA/kVeO206dF2xlnBiRRflcddbG1R6MGV+AuX5rClCcxl8tTkzU1GUVdcJwWGZxK2vf3
OEKW7RgNiHjKxtm4oiAsxaWbVeg4B99iOw9e5+QUB7M1hHGrS4w3/l4ZY7kzVrCSlvQp4YFmL54b
ExxsznrvRPMYDsFo7FVS1AwlyofCMtjLMcWd0tQGveCM4zY24uC58GPrUKTc8a5dk3MzTjiTdASx
OKgdEB/auJT95N9aakHWgCgf45AMEoBULsm7Tqxuk2jxzgG6D3fjaA2YoICvDyQmyW8atM8nlGJI
udPEba+LJbJfh4zAp5C4CS9jEFd016tWxd9kVmZ+b8qSUA7Hq9xpa2bmeFqUCjZNabSHwSrkqy4G
migL0qOz08fde2lnLqCkzhmXODT9PJOvImFz1klORJBJbmtGJjX9dy+R49c6s+pNX+i1LmjUw0Q2
Fmc+1JU7fyzTa2Mq6PZGyLM8br8yObX22J4D1dXOpp3whIcE3qdHRE5Rt8nSWt7NIkqPdIGbr6LB
wQkJZ87Xa4M9cS2RssxmH1pZWiDiq3MgQD75VdN/80HdNJtYC4ZbZt6x4TSswj+qArtCMxvRpYH3
wzMAJOzsRWYTbWO5miKTtAQl0kgCYFLjYqCYeQ3G1E72Q56iBY9NH1EFRR5cbHdqvk7NgCUqkVwk
iz5AOA9UhT+LL0VP6YmuAvljmZf5W0HHgzqZDLkonAg131GGuo9TrijL1oKx2onRybdZIooTNMHq
jCdjOTpmBzGt1izGbRZnYdkA99gmsmNzD8rauFRxMDyngmB5BEf5tpJuc0tDY30XgUKv5FKWRkqt
izL4rR89Ew/QT3T38OAq655lsPpmN24NshupL7s2JDo3ZiEKy5a3A0xqPiSWMTwnKdbb0FKGD9m/
bOfDOue4Jtjy/7F3ZstxI9vVfpX/BdABIBPTbc0DZ5EUxRsE1ZIwT4kpgaf3h9I5dotqS+7/+oQj
HG13S6hCAZk7917rW3z/nlFtFLGXVxRbnwAjEMEzLeVv4FafvE7nR5t57UpE0nr0Cz1986c62es5
rIC3JQG2/BFS2OSEtO6rWuTHjI7r72CNf3eGWDCWnJeQUbMC/XiGUDaQkigyukNk2M0JyXG+lMNe
uW6QHd0DUqK8p2+/IVOofm0ndfEScrP7zvndgeZ9giJHmO+fREAr5eME73xHfSWqAjdtd0DQ0sZr
d+6dW8+FQB4xzzxNkoIwDrizXYSX2osqkO+tIw4QAl6jsOTBLEVzasVAyM5YN0jcpLwd0Ls+jVTc
u1+fvhZ1+bszJnRe8NbCBUJMRsi7D0vecuYNhmgPRrLAtlpYAROzKVwjaXxrkMzF0NjjAbMGnvis
a/2NyT618J4q4qKomz24PL8Bk16OnD8efBFvgCdePpQH/vndwTfqG54RogsOBXIhsSaWGCW43zdX
82gMe6X6eMPSPG8nIdh4wp4KKq05vHrx8prKIUMrLZvTJRmoD53qS53k3r2PLWgbdM18CA1V0WXu
cKX8+nYCHf7pfsJ09mlecKhGnvJeY+/0BkC1aVQH3bCnTV5SE2pVBNOuArLGvSTmKIiF9w1W6HCA
DRrtDMt+89OaMWsktgm4+63hjNGmr4vqelC2/DTUdXmdzCI7m2YhXm2J/uS6jupyOKs49gFFWEzA
JPahBMwCtrCI5MIgcW5NK663ShfUq3kRXFFAAtnQYjrLmGpeNUgNqmWFsWVvPAyRcj8Y+Lq/FbQK
nZVdSlpoomWNdaVL3TtWQKN7FrBFDM9B2meyJKOM/wjtH0+IigpW4kutrsu5uScPallTgqVsZzr0
EkCRWEkzcT8gN663tg7rmwy38VXaA/8YgEQyKIqH5wi5J94hx85flUD+f+rIYRqumnCMuEkJ+DJD
t53eOlEWm+u+FmFuHIRIe3jkDnatVm74QqX9XIUSE1gjUIh5GE6jY0ZJswnn5f8RUtCHG7NlJL0O
mTP6DMCouM+BybSenDtdsxtT0xO4gVcvBHswrKIyqBgyOpxIiDTkaYP1iHifIp/jtHng9M0S68v2
I3GgwJdKy1m3pMSpdRHUzEQUBzc/lvXnKe2znUqYRfYD1ZWZjTyRCFZwwpVu/9wl+aunlsautojz
HXP6l2paqHDLvQsycGWneV5Q7k5sPKiUqFGLjQMNCkKEMEPvsvadLj92MMHeNIzENzlZ1IY2+gIC
3/g9ReerO06ijMcbHG/9yKHfzcv2I0Eg7UetLXE0NatRt5ztyjhYjH3dMK7lnGtYOPnY76w5KhAP
Ie9IEa6vqJ28+0Ko/tm0AG9CjqjeHKS/exjL07m2OD1vFJIUjhiErX20UxpKDek2N0BlMIqFktWk
CwnbFn7HySiUsvPWFUL84dAyaiW2y+JfdubcECavuSvFDOqS0yHqEDkfypg9sakbunI2LNGVDpYt
NC5YLp3JowFU2M3LiBTryhpps7R1jCzFqompnLzyymUWu1dsoHtSJJw1av3hGTUEx/txSvb+0gEK
fI6bRUZ/yGO09eQTZ/kNNk40bxN/rj+RMXM3aK/+DCWH47bpRHD0JQjMMXbXFoKydckM6/7yqbVc
iIN+UvFgVORlXk1ihI++vKp6Wd9N8iA3MLbqV6fRKHdVgd0vNUfM4QOucODXy3tucoCPtWzuSVLi
l6mYz3657MV1GZXh0uuZzhmpTzjG1UhfR0DsobHKt2OIeJ4jd7rWA921y2Noa1owPN6NedC9MV3L
iI6HaKfm/tLxKQWPT4FRYO1adE6aglNwTpDNAUk8qDGflJM+dJ31pT1gRAa3QTacbGk4cuuXRt6c
IEDNahpCYxx/Uz5ExpnXrVzrKaIYGTW9MD+ie2XWOnto6sUZTwEccE6hJOsrCDtNP9CcK5lYgaEw
c+ClfCPTBY65JtGMqj8YacGFLoK1CN3qGupltQ1SHkHwOxaRPwVvTKQL59bOXAfAtmkqGl9DC0ER
sTJrWNa8zELSKHO6sfkzSum4QGWcnkoSAVahrfKjsTRXgE6yrHGih9+zdGoWkNPKp9SAqjfjC14V
Ns2eBs/gVlhc/tK/uWySOqN3W1YoxQzT+Gqaizgi9Ax+vrygWGKCk+2+P5qA33a1pDVUEq33gCK+
vMIOhP/Pkf4VMK7mpbIo04E00VPrl1p5JC3udpCctGCgdCzuBrqyKg+qV82IZKPMJmAYxzpbjTG3
MHYAaZul4AfJCEvc4rillUN2yqGDBIPUorhr1LIMoy1poTvndCSDxKPmzRR/nE10Oi/6/sd46XpT
lyy7AAe0V8vnkZBz337pG3AxsRVGtx6Y5J2llueHNKwDRx2akS5fJ1y6X5fy1ifPdBehbXgoxoEu
EvBMxC6W/XjZG6yOFjCMtPjWY8mn70QTFSeGvPUiw2GrGEkdbxCaXzcTXuhRQUUJClArLlDso+Q4
vI7d1HqsXYF6o+eHhH0BKZEUsqtZ9PivbYrYYvkNMLzUn9p2VPVOzRXF+WixmkE3fJ5GyuQ6oz9n
Vrn9CHCaxZZ17KVqfURgbg5MKGTZv7QEh46mpW8DZiFrDEWipvxsWU1q7B0gPBc8966pNJDgjsNO
wYu92MXoglY5LwWZPdVrTjjiuhvpGYsk5KjQUTgLF3mjTXMZaeVFWbMss9rjbtA5ms6qktFHTvUT
hEu7WM4TgJlPWqGxUzRtnmqPqt3AIDSBoRy4mURLwp/kPSKtjV3LHWrOeIwYa4NcWT3SL7NzFH3H
UjrNacSs9uYtS6UwuSkqE9ktGUmon5ie0vUCMiuIReLYRcuEd1LRnS47b2ExWtajaLz+q7cQdtGe
wbukwBMgJTmEwDiqP7cFZp1Vg17omKLEXyUEWt6CR34dBoe7BoZdHG0/5lUZMu5Bh6ONsNyxeaEq
SdFjAAhhUzargLqld5Ib6EcssiPos+eqCqkgJzSEQ88PDiJjvs5sWuqX//PyYk5LLtzKgEz6pzOy
p5KIIo9kBuk7bRvTrohTZp1jxQudUFVGnsMiMxAmdCtrbyYFzknm69qdOZGNyH51m33rCSJ24cFx
gL00ihfgpbQ5mY5LFTDphiMZKN1+TyOBb0xyVJ6Oh96Xn1DbE5K7TGI6Girb3gEKtMogB566EAnI
pVz9j8f3d6NKAefmL5X9T0mMN1/H/3f6qtqv0w/Dyu9/7N/DSgFIx4Yuy4QFphOnvf8ZVjp/YDoj
JdpeZo5/HVZKEBeYjuDIO4HteQzd/sftC2KHv47mK2gUaXGI/CfDSiH4Qu9OdsuG7l8AGJ60/Hcg
HbtRZSF6JMd0smDOlkp02ylCo3OOw8E5a1M1w4cI7fepMiFHHIek7O7jmtYYLBYL/YmiW0UVtSD+
PNQbnLPAMNq1BrMVhTK5hylr7r2sJKE+aCDc4eK5YawSC5q1ACy0XTovbjm8AZalss8LlJSh86HL
iA5oVfCIiTIl7LUGa1ixfFKfWJRqCg3EdT9KDhR+6lsPrVsJXB2d+RJkOKRWhpHYD2UJmq5dEF3V
Ek3k1vzBkfb/VrLO3RQaapplWNZDONuga1oj+NbaCuoVMcZoRoYCii2aNDBcoI3rN9I9OpyAoPlm
ScPrcqOymWaB8uLP/P4JQIGWPz1aA6yzTM3+ngZEUK3Toj/OWSrXnuj5g60z4oW1Gb6kK7cIiuDj
kM4kL5e5b75c0OkXLJxjs3UX2OAOGPLgZxk9V7f8JTslZbVpEyKNxgRf3CruAkImMeKyyo7omQ4q
9ftiY9eR8anvmXzivy6WuZewrpTfBuZ+hIPxPGU5FoIh6q0XBX2dLqQ2+dvQD+tbv86Nb3M8Bmst
mhDago6/GHmrb2q07vvL52uXT8WTTRhQyv+Gb9fxY1zqJ8/FHLczVV/umdoOlMrs7EnFTcZZ2BGz
thAUvQ6qW+Tj6QRt1FHNXrl2GMeHMAfIeHCRa4tdTMI9GwkCEBQg4WxAba6y0yyr46BkxykhHfpd
B9Xshb3Id3eoFMFa8qgsW2bBs+DXIPv6tt1w9WQdtC0hVpxCGQZzMnhWhsg/xLWaXpo6bq98Qjkf
03nwd7GwlbtpikagpO6jM9Oi+GNKV3uVE70EYJsf2wdbjOGpAzw5VHzJdHaMLYTittw7GFNWmdN0
48oNOnel0xrrUjlOe459wZ4kQPFtdAXNyVAVRUVC96zjTWTj4NsFqdnFN1mOpmYOmJzt3Mq1R3st
xcAvvBoUREdaQln7AFp64ryPHFNUGe3azgyvC7dADoV/0d9bXWDtiJUWTJP9bF/4EPvwZ3FMQ5Ce
FP4+s8z2Q1fJF06B/VXhmB8hFk40I0CQxqu0nw0gpll+XUScOtct8+Udp5iQrGy7RvqTlaeIsTIZ
7L2vbuc5r+5ady7uW5IudqDRC6iP0jr1HIeRKjXwiz1XHmY6XFs7kPMplk2WrzIIpOsxd8STZvq/
cooJPnqoKDZGDRNGtmRjlzaKqLWHwW5XdoNmItItfbswndEgtsYevROR0yLAFYpI8Fwao3PXOZGN
W27oLg0+aCrYHRHw+0YA3BG1ZY8k2vReUHAl16FlMW5Ci4SridzFiZ9+rhnmlRiLxhXdbHIrp1S4
9Dz5M29zE/DSG6nS5YGuXPOhCUy6N+NgwbqKB5FgYy3nJ+1M5nZOGxTigiPkbNbVs+E6095ucDNt
GRlW3cJ4gcVYTjN5toiiaUnEqM0oNh3KEhYKa9Xno7kZXNqsY1hX9yA1248B318cZThrAp2KyiM4
ao4ofeGer42J+TYDBdjVq6IEvLkym76HOIaBZe2VRIooGMaPrheZhNjmKlvbHB3PA4gG6j2V4M9P
bTdZCbem0x4MmhlVVMIDLt6q2Wy2KplsSAZgfqqpNx4Bjy5gRZu6PEBkLrhE3lGJ+bO6A4uL629B
UF5yYLALsiq1RHN/uqwsTdaF38BJZyfwlQSbWTPw18tbRAXOqHWJnWAS42/QnrKsDnY1sGpM7DCK
gMq9pnY8Ek1tS16H0X7A8smFOAIswXML7TUfKOFGcwQEGS/Ulhu27emmVRlWiKqa/0XapP50zv8p
l/4vQYu2ZS194f+dFHad/Bkn0Vv5Q7H0/Q/929Bn/4G2CMMVxRB5YY5LH/rfOYvmHxKpSuBI3Cem
80N0tf+HBSNsCa8mRUdc4rj+xUahkFr8eMijpEWLfSGq/BPq4Ltiyca7JIRk9IL8VErzPSsMYinz
5ry1ziXn7g5OP0kc+qCcpaUGINNF+BMjsb9KM8sYnxJdyiO9VraYVRvUzpuXgPG3GISmYkCdmroz
PJ5S5jI9R/YSy8IkBucWWQTImP5yp+9+1k8tDfq/9MrBz/OBfW4tbgcHjPr7Bn7bE4uhZnWmB6kf
rLiES7XYrqbBMzkHTXhxfn1BgXny/SXxZlo4Z2g3LOlv74RwRpKL2uir6Ew23BUQWoM6bgBxs08l
E000OI3RHCxlMl4bWVP1updwMA6B20PnAP9ACC75XxQm8+BxV3Aj9/PeRl9655cJEoiKFMm7eGkv
kEnbzaTwltU5hRaiUAZQZKwwoCt31ShCi9ZI7xlQRiOUsbPhDvqBFA0GctbsvHVlXbWg9JcaKKDo
jbbAm9JiM4JpsikYDQxDOBZBbhRd2/e7sKX5NbkIqBQqJ0AcInfelEASM0kjUNu5q60b5bMpr70o
mYDFJAHsA2v55LAxcvQVcWQ/WnTTiGDx2OIQ2TMzM+BZ3kXuyMfQduLrrXDs+pM94AugR2E38a2O
Cz4RJYhAXm7F+kmhyEPt2hhMXew0ttqzXbE/35Cvjvra9Sa3frHZTuJTp1qevwiU9NqwFzvGrEr6
E8T56o+1bxFNJOyOO5dcgnJJxCa5WNWo09gUMv5Q6DKAWOX1wKete1JMtnY6oC/TM5zJlWGmabz0
ivG0VRwoGI0iGUjWKXbDt3SMwud+wrw49GQn0IghYWDTJO597KLWWpstvrotATn8Cq7suvYlRpRV
H+RsFsWW+yiwmSULPzch3QeRlcNw5sM0U8OtB9uxrTNmhxxc0fKTeMvNYYPP+P1qUZ3xwU8Weo/O
gNsxDON1TDDQveGbaBxSzcu7DCR9uswJ1X0Lqp6mE2oajAQuTlccJ3a+Xbg5m5zAjmWUrqdHhnQd
/KNAA7lMQxq4s9OjBUo753oC0vNsDLA82XfyOywz0Zs90s7C5SD9NS5+762MsuFjLSD/0x/nkY1H
BnzDOHT+Ok5H7jilCnkTtoY3s3WAu1M3NG13byckFeBJ8nhsBkVlTP1fuOrW7LQjdq0TGWWO+6cR
pFhOEiW12KQ8kWRfFJrfLhG1HL9N6dTXn/jHIv1GMJp+SArsj6mb58m6inhGWrry/TquAusRWSQ/
T54ZQBGNcOS3ZQaRFyijqvoTd4aXC0o0L2VWV/A0WpPkmRdMwvoBJSkvggHjQYOKqRcgEW2Xs4P4
p16FusWKOaSMGGBK6TspnIaApxnOnih7br1XQULcujqDfWTxtgVblK3cF1xDtIE5q1ZnGMq2eszm
2TCejd6bm6vOVoa6mzSyil0+CZbfuRin4CmRZpE9hEPKrA2FAyafQYjjDEZ7WM1Twb1UyO4SoOMj
XdIgiLgRgHkUBxEfmalkVYlPdYMydn15kDNt8MNVyEJIox+Wl6JT9NlWemTCxGJe2Y9JbyAa9C0/
dl907vf2bRrSC6V3jef1T0+MFplJPlnh/gJTp1yMUn0ARqXSV2Up5ldYONA4idDvso+KFcKKUYXN
jrqtCqAM/kpHRhhsPZi3UBk576LK4HE6tQ35RXS9lHWTEkahP/p92GRfHa+07WYlJ9x4W0Tw2IYK
9p+5oQnGCOoYlja8eDzFrmkeY1tAs+SMPQMvTyITFeJMOzSJ/JuSgMoXZ+jDdTVbHzwggeOa1K/+
CR2psWXoGwN1pmoUfRQfRR6ESETDBNB/MoyccazJ2cRe4RyMdoS2Wcm0MZKPUSz7dieBIoEHq+rF
NJATAlPXvvncYpxai8J8NUrAHR0xWisAMYR5x6P2D1ZmR59zbGJfdSRCVGKqvO1y96ofVTNtM0Lx
7nFIR6+OGMptwSa1QagiHsgLKF8tGRc7uzSjcO1BXFqZINLvgohuhldnjSD9ioNPUkf5k522Hhbh
ttthrNcrY9CaHgkTHcAbmHPzubhy0K1tewYf9yzr9Wsa9PGHQeZ3o2fqdI9NQe6aqdEU1lW5H8iH
+BC1bv40FrKNdqor0aywgRHM0sykUwQICAWaIE5heAdzDyRXMojqkU2nfimdoo6xrrflzk/M6mOM
0JtbWzDM8l2nL9euBzC/dtEeRclQbKLQa79B1lHkdUh5sOc02mG4sW+cqPXkJjYdEMF6ohzYtPgv
z01bVHs/b6Z8neL0OnqxtneRY92nYVXvTR33G8V3fKG/X2OKtwf3WCKdHLZT4fU3TSfDD0Edu3sD
GOLOIQBibaTG7O8mTMg3Rtw1Zxbs6WCW5XQcDSs4zvD28S4pte6Yxq6bfkoZ37Tu45AM8xfTzNMz
sOn5rErFwfXXFcpPxRweAsH/WCxGAdi8d/KBpirIuM/pvusOjFJGavzaHAGKgDJgFoIuqjqT+KUO
v77qUvX8WIh5NBhATSwqeo/wL/79X2TsnNpiLx6d4NTQ0f6EYJaFoe5saoxfX2dhTby/DkoXl3LZ
xu2wkDb+eh1CRIEjA4U6yWypMDxTsWYvQ1FHhywY//xitCTRsVAg47B4dyst3mEjogg8+Tke8WoZ
XrUMO9ZG0gfbX1/q50IWZwVzVWpxkwQd510h25CSVhvadE+C9I6bchmKOCBzGKl3ePE9ZAT/+HrE
pZK/beEzwUnwrj9qYU6qyrxwTvRowufvWxAJkOwYTtlSjbTJxO399TWX2/Xjb8eX84lOxW7Bj/e+
WJ+KSNLT6+SJkSPVlccgEFRdELIDl3pB+Ev8BAJX8sA/m0bK9vHrD/DzQwrdmDaVb8KCtB3z3ZeG
rteYOkdU0feJOgApFkdtjdX3g/L/1bjCmYSrYFcPgKgv5pV3T00e2mMZgkE4kUmkDlPCrMzzp/E3
N/PvvgsHSt8Bj7FwXt5dxe0ElmaD74LGkGZCwoCR+ef/x2MCylNgwOG0s7hxfnzdMpqFTKMq52SH
THOJUOGhADri6e0UdtZNV+th/s2R7uf1izWdNYyvBdSSy/54SZpi4TTmrjwZVei+WEw+6TINlCJ4
u4MtJnJ0FG4784j8+uH4eWXxoZPSLeHbBvZPb0SAdoLIOsfG/MHbHeKQPXd4dTdzyoj/15f6m6/I
wwHBhxp8wfTYP35FD2E3lypsxpPLQKywqvPcdrgEJA/Mpfmul6fm1xf9u+/n8mwuDFQXr9i7iw6I
JkQcuNYpd4EglIUUR5hz8Z6Dzm/fdKY171/1gO6EI6X0As//+U2LfeWbrCenWbVMNFOrcEgA8cz8
AXupuqnwk5DxOlEm65G6bqTWamFOICDGc91KDheV84aOo/1iMUek6pzLPL7zMxcz7K9vy999Ulof
NloJm9gH+92GUibOmKCa5QkvBBdKQmbgSwxMC+ta8qilAWX9ry9p/fzuAkThrWJ7xvjle+8W+yin
XxKyx50M36DWpb/L+aFDUvzFVyAc1wTtLM97mpCd0OfNJ+bAOExFEuiHprWbfN9E/bxEDCKp6JA3
xZtff8C/uyesYTwrFqBc870pziTykHkBb30x+xTdppO+WpEhTm2+oEPHxvxdG+enZ9MV5CdIi1YO
jyjehB9fiIZYQYr+aT6RuSLfWiRk9KabksdU15zGf/3t/u5i9I2ESYOGpeb9LuDPNp7zJphOGjjP
XVpiPkEKxykHviqnpF9f7Kefmm/mkxlimZgzWc7evXVFZlh1G5rTyQ0dDpZRQlY5wXuYlHe/vpD9
Tntp+y7L5VI8OHw5l77Yj/cwF3GimQWOVBAKB7rJGa5fA9HssqeQ4Lr2XKcDnRAZoaKJxxjId157
Qq2afNkGq0Y/xElGn8AYOSwxGEHZNXtKHUzDpZVF10vsTAhMHM8bMq32ow1KqCtR+hf/dCF2HYvy
joZpQOr4T6VQUmJG8ohRO9kzRr4R1OEZKVmyj8zpH1ddXIpnQHqSLq8n3m9vaJBtRi/oa5TpCjQr
Kd+/qQizM0gGO5N7+dv+4bJ7/aUGkmxrjL959T068Ph83/1K5VwIq1GOPLmNll9d1x5OSobB86Uh
4notXZ1mzkn309r+zUoHx/j9xXm9iHYRXNnG+bJEVvy1eCa0pUtIyyRtGMtVMW/gELkZzlJE2sLG
dBn6n1HTZnIDqMJqwXtWvIECmN3B7nD3r0jsnB7MvqCLOMOOnGlCesvBAl44pvNFpqIKt02xW1jJ
nddNBkEP1Zg4h8CI4PBYGUCmewcwzrNaHi8YoFQPgKyt+jSQpNiukPfoO2fUtMbaMKPvl9E4Aqba
DNCEfeYh2bVjGpnaEG9X3I90G26U2xl7LRP3rposY95XXglqZegwQpke/hwAoalZrlvP6QMSH1V9
1WWkagFAqmcUwFMzc4CekxPCUmuN6swBHtdbcYM9rG8Sp6P3bQ544sSclhXvjJXSPOprK7e+jIyC
aIobiFCJ0ayXZihulPhumDT/DNluro5uRYtyj4sujA/ukHEqKpuZfzs3MLwuxSeBb3Regnypa5qa
dy0ucwdnbtniQMqI8OPgPinAwsfIN/RDrecivhNFlVdXWdQM3X0rWn4Qu/Z4uyurqLMHRlrsF6rv
rGZnmS5EL9P2ryIoRNmDV1vtF92afAt8R878lQlgL69VYy2tqDHnZ0ZfyR/kqztvDoCh+UMNqzDY
ZnYqr4bFWUNHAwMUKLMu0ztiMLg8fRA6V90c0wj3C9Aj2wEkWoElNg6tz1icymOj0974oKuESzfZ
zK5FpqekhRPnorVvy3FwugcrMQgqzXhc4jvOq8hErcljpIzyQR6HAWJftkE3ZqznukSn6dos4c6M
nPVUEljormxvTLwrSWTxeIxRVhIvri0Qa5XK6Wn5dQ/2WuecYVd2EtBljHpTq0erdFSO2BWe0HUZ
+y7w8QRS2fc6gJ49Tx+qUVoNsVvRN8MBgY48pBEClXYmYOFb0M3hHZpwffe9BefkPR9GxHikZWo7
bwkagHDbQkGpD99fK2QByxCXd2b0MGC/LUNNRXN+sh4tbcXJgW4vvXm7kyzjynV4ihrf5WQW5w73
1W6XnrlI2/7zlOA43umEPvz30YwFLS50xFJIRJLazq88SaRGunRiFe35VZ1y/EG/TQf+sv15bk+T
MaZ35V0Rc7FMWs1EpzuMI2Z7LnDyzvuiNhYU2SS5sRL3v9hB742S+7Zs+CCWSe9kV0MeeShnq9Gv
vfYEmCY8i1n24FeB7q8dneMYT1MAXj3e7+mrbzDJ2KZ+Y8v7yarpAscTtbHg/RsBLELddWJyOGPa
FTwrQLdhpcVoAb2PFOZZB9VcdXhqVjmpeNj6wnAu6M0buUMcqmrp1k85TUnEl+Xs05JIJZgV09S0
2uiQdz4Nsrkf0vH7jv8fWdlvZGXCEcss7H+fkz4n7BTlj+DTf/2hf4vKnD/sBWPh2hz7fBtnzn/P
SX3xh+uBsYCyxmF3kZf9d4aEAI5Bn9My8Z2wYVoLv/Rfc1Lh/sHfxr6ONse3/2k6m7dc/4fdmwbN
4rHir+RTQI54t3v7g1tV1RRZB9+fSqJIhspfK9IwgA5PzVUyChwS4esELo5NBMnuk9kTPEstWp2T
OOpvRIUGIVADVCiPsBQmco5/h4WxPtMSWfD/yy5LlXwkufMxHMhgIGW+eTMxbSh8ENzgJzDo5fNl
XFgXCyBysA31hWCh6lzFUXAlJ+28AUNmjdU2cw8McPxHSz/tuXMrA4wMWtgMj5b+uvQPvfSUtHK8
ITFnq4B5+5FOz7zLNXKoISwfRyGjJYfS6CWUSooopByV8Ugwbd2tMC8OW+JeaMM1Klu1AEjlhuaP
vrGUzjdj0xufXTJqhnMLkpDbUtn2AXRidJXW5EbhbsG/RKVSQbyHC70D6AzXtM0+y2Iuz9EyuHD8
WW4c7HovKm0hjVkh8URM2Nd5KMbnSz1SVAAwjrLtkanWRQ2HGvjnXoc060w9GJ869Nubnrz1p9ik
l4/9MweRPw+N91y3ydCtPZhnIOzVMsTRaQjhPLyMS7wZMdZtkwiOWgY+4scLhrOv0VSTJzXWny6l
NGdK6/H7lOT7zOIyYwoySjCEyKP1+L3kz+tFN4uOmd1TYZW/4VTLwu51LWWPQPDBSNAZli0K/hQh
Pqphtb3UvhbKFsRESxn8vfgIcQ0z/+1L/rvpMjp1xJR5V/XSBkVex+7A3g2YVPpLO6+nfdENcmm1
xRFlQaSd4Pn7+LEEwPRs9QZLqfKHauDRZOxsWw4/6UWXPTKzYr/sAnEUcee81RC62r3EQZOscLXO
56Cc+MyXDobNGIj9RM58oYvqGQ0mU2kCUxhi4hPgA4zsDBRGUcoxi0QsKsBLeUdqPHNNZ0L9uPG1
l8uN7yEPuwmHfJm/daEZHbt6aQFFVdp9SdMKSChUuRkF4/LXxlXD7p2nKdVVxVClHYhlWXqL0i+p
HrW7fHl/7pi7zZfZn8Jzwfx9KcGkWyBm0DE/y6UF44KaX0uj5kuEvW3eAWdx8eJyRWYQVDuDwUFh
zAlVWzWDzf29TM9GlbG5CulQKMjRZrtUypJv5jSxCcuIs4S7NKobBvPDqoFFcIggXsl7UKPUVdj4
qmMiEtVuQ+SMYt3YCX9/JIjg3U8Fqvs4zN2Psksn4/nyKf187qMDm3FSrqn2+bAORtd2ZdjCugF3
QgmcZ/A6Vq07UktnxUAV140Zp07qxkVvYC73x08ns73ppoCBstsCuUUmStk/JRy//SCiguHgmOyz
yuCBCGgF7r8XiB620oNkwjrtkqbOv80M8bDpuASHkUYND3cVOYZf7Cvcs9XZswrN6LXONNk0GfaM
LrDnA/DB8cEcfWbESBA/CZ40AauxByJBbwj9OiUntbrfr6vaIbnBsY0G7KPdBtu+wCy4nqgFb1zT
C88pnPxnfkw33iAUth5SeJMAZRXci44WfrjzUlt/GHiK4cD6xQ5Epb02gYHd90nX/pkScUIRwabz
nAe5/uC7BpWwrXiwbTUqvgw34Apok8G3KzIUuTNY3RZ/gsrFxgnol6+5ZTh0dOB4h5HBzJ8Nzmix
tYCJCObsI8dKUnzlMYpSSMnlcn+npe+u0EpfuT2CeC5YjLej5RCrMYAc3BqdGFc4okm4x65cHwHU
CKivfhyvFTvGfWnV5UM+oBlbIWdMqxXuEJuIlNnbGZhAvkqvEKdQgRBLB9/6kjve/OxHlGV4rHDA
N8pNvgqyWx57x5nQ2wHqBxPHEDQxnlRqqOfYlu0Gq8KCXgx8VCAWNZZNSX1l6RL2XKDLnUmpvy3R
3H1FEIIPHzNXe8Ya5gG5vjj1oeGKT4T/tGfcvzj5kYVbx35W2XWxGP2di+c/vPj/MXpQfWI3Vwsc
AIU5nID5wgzQUzOdygUkkEMUsAoO51sT97EiTnhoras8YzW/n6WIj4MZ7Ana0LsZyPamxURwPUIP
XWVGH96Vg2I1maBuJkbdP1glqRdQa6J1F7RztCcBUFzVGTa4pxCNxfMY5+pDPsq72BmaB1QD0WqM
WnTVtBI+lB7R2nlPGXnboKo60H+HFxXF5kuEmOIsQ/9xjmz3Y98CL6+0A16Ss1QFGdfCSnIYONDx
4o8HXQcckmr7rm2XmELmoM42N2OT7D7od1NIYvd9G8Oi00watnmqMHWmQkGyGDpMc8goS3MTh/H4
Gta6gL0CmiLdmUXfF4epyXNaQNh9OIw1gHa12T3aZUYxTAuMUxam59s+JdCtQONwHIhchzcu0lfN
9n4Gl9DfdLb5yjG3WWgMEwEfo65dxJBhd4UqNt0MDLQ+TIEhz5NOrfvMcrtvg9TqdeKQ07zpzsyH
+8RVYUTOwswJNs/Kdd2oF3uaw/sYg9SGPBMaC0h1roYOeQFuK9hMLrLPVhi3IJbdbQsCAAu9V3zN
u1FfNQtONHQm+z5NuuGTn7gQDorYvQvqwLnV/Rh5q6yMQduaDr5FjxCJaxAdNpbB3jTuZVaBsoQJ
Ca4791aDdPWpJvX6Nek7uXaq+insa/NEnvtzx5YI9ZbntE3NT5YdHdMxba+MyZEvI7AZeMLZxAE1
bK1taMTxuY1kdCv8ilgmTx38fuxWmWeTl2FacHxREWh5Ncad5BviD7JjKXKALnbfsfkZN67kUcGM
cFWMfnWwc+tjmEoPJAr6O4UAihjrLtu4gCY2Vj3wHNg1yFTtgnMSQfhf7J3ZdttYtmx/5fwAcmz0
wOMBQLCRqF7uXjDU2Ojbjf7r74ScWWXLt9In3+uhatQoWyYFkuDasSJmrEFsYGipLL7Cw22lMyPX
NPqtExvWjcPa7b7ujIEvejDH/D5J7+frHCp2P55JRQDFH+JHS7R4ADslDdQtAxxXixm6fVnep1k9
Vqj4WYG9QE2DWSsyuWvErHhDb5lUb8gkuSlJW4W5LpYHQXriYpG6+Kh0/OAI8/nMHYjM9wzgPOhL
91bvxbhvqoHTPjvy5kInWH+XmCXdWgvdt1TeVrh2k6nGbG1kw22aQi7uIuuI7d+5rHNQVUIWkYW5
GoLDkHzKopJaQ1N1oMjMY/w4Nm7r2XLu+caV+slqyvkwixhmrZs4oTVYvA6QJybLKylfW33HHqwu
XKhg5JNQ9rnfzGYbGqx6GbwSF/8iZ9J9MxnOh8blFx+bubuH0GuHku6uDAuKCs41k2nQFhQfZ7Hi
z7Iq75LIwvHQZYkRrEssL2jRMnQqhJfhYu6MOpw0DbA/PzOf7XJOHIrQzfE1awfrG8zuaZeS2CT8
6fbFCxm29rBpSbtiG63oae28YqQ3ajVwrBCkzKxdqrQN7JsRK//gDOcJHm4QLUW/GeDHIGcxepHD
mrlaSe7pj3y/5WcsKDrk2xLX8k3Wk5aROSV4QznH1l3hKjo2QwyAHmZqxoJqMp5zVRNx6FpVxQdI
MAvmyIbXMV+yJF3myyqXcrcMFA/5GcL6rWQMOGtF03DnXfSYNAjYFIgUGTOW4X4mqlHfrdGUNV4Z
JyHq8nJJA4151VZJS69T2yrBUJvDSQd6fjGrLYGDKp1vVLOXD8lUntqpvWicdQ5aMM/XJYyqFxB1
tFb1bXdSyartu9j5wKA2hbbsgtHujNtsXAoUBlhi2LXmMi5O7DwQC1IXlrVHZUSTkRau4IeWmrXe
DboAiZKXBa3SrlaMHmuJrb554ILo0XqZD51SvizjLG8Ud1mvlWTt0l3cpObw7PTNAyCyKre9Lh2M
SNvTCacrR2r29qCo7btaLTDOFXNyATXAjrCLiad+cpvzbDLIpQ7vhSPp2YjXOVvyHaSaxL6jOols
Q1ryv7rJ6/B53OBSQrbDG9+RKDab6eOaAIY29M6J7Rv8Le0N337HvuQbdPrNSuvdxgjqh27S0Yjd
Cf+H8Suzwp2GRYuZa+2uM46TzknUTBPtAWIUDQ+d+ttl5rslDg9oQEcwNVZ3pOixQ/4sZQOzX1jt
yJpFZude9vBPP2MlMp9yygKSgDJEMLhYh6/i0RmQpTvowAtLDSUpz5QP4oB783BYbWV012U3qrC8
rJWCP03Fz0n0iIxIzQBorFXE2Iaq/Spiobsc6OlFvtcsBeWqnfPukA4YD3tgbE+1OU79vcTrLcO1
V9UJaDhivPFl5TxBfYYzc2CLEeaY9eGke/lmUSxtvYFMRICdt0z1DQmxutfdmIm+hwMMQU3DSCxK
Y55JFc22st07BQcsQHS3Kyw5SbSGg8Pe2bT6hb/YXRt1gwjbocRSJ4HR4/PbWbgEYnj1g3xz831r
8SO8clM7ftxlsMRkSYhSgzkAR8X7TX3OhBxZUtQHc9nshWaaoV6AWuK49vcP9H5p8vZArmUwBuBC
YEX484vtdJzgWpyWhwLx8wlxAgNt/6Y78tljX5hSH8XZcOYQ8mbi/KeP7uB/AA7DXo2N7XtrToPT
lrDwXBNAa7QHa5qcIG3ThfkRF1U9Kzyq1dscAhT4gc1vlmHq+52Ni2OGhSjeBNXGl/D+d58yEypZ
1NUHqTb86+MUo9bbeas9VBnB9cBQt9T/aCzYFeKGGRWE5MDBr4ptcPwGAvTb1fivvPkbeZPL7yAs
/md581xX/dPPhfF//syf6qYqjD9Qsyxeys1UxnLzX+om8QDYv1SyEPRQBdtIbmd/An4N6nQF0F3B
S4/KaW1Gn79SIAZxWoNECUY4bEDcef9JCoT758+f561MyVIJ6BLoRXyleOrnj1mz1jncyYVsfEOj
ml8oJSc+tsGmb1IGvhxsPOsVuLCYSPjmuz7DVFX8Io2TVxk59BfZcUmIDhN6O8M4bEsIi9K2XlYA
VTuQAY7hQVNcLus274qP6Wq0l7VcxWumxzNpOuSVgZldtTd8J0z1fapY9aPd97Z2lK07jqcZjWSi
gwioecLqiTZMrVgwz1rQ4lhR+UzZvccofSmGpUGhahyQeVm1UgmxdF/GQcNXrCVQEcZZLP6SOepX
vkQG02MqMUIo2QkM0akyE9+wkvTM6Xo6DsVgH5RuIKtal4wo9N/Mt2Or7LVs0IJac0EXzfo+URA6
KTqnbNtbljX7OJu0vOmD3gQDDvDEVVm5ZKvaIaHCy416Rpoim7mT653Jwara6EE1moW/cmBZVY9X
nqss1oFGXS01Twb22BuAiZl1Mam2+cIVAXIi3SzqHlarWY/4tSUHMbuL53y3nRPxxQNy23cOOH6A
Q9p0hhYAra842MWiqqIKrdWhxZyKqSTp9QP4dJQ0SJR5Mw72xTrMuFNXH+y9yoEbKt6QJUiEcYdB
9qiWueqOF/gis9RioaLitXjbUNp2Q7jfBNykawSYJeGPAsDj/OpWdpN9czNVUvUlCEheaZU0SyzX
ZaSG9Phtq2SWmPanhqMnEm3pjpeADPMTC0q+D+0ujxJ/KYbsmBpupe+6Ir+lL5WqkJQwc5Tk07Vc
GM1Emma8Lee8Dih9iQmGqOrJyWgsi1EqQvB3OZJWco2GB4LeGgywSEqh0QzVJZVftH18cpzeNpic
uNq+ljkR1l5B3rrQF/NYzqILqc2TT7XWFC9a36p66ObwQ7yuXROvdyKn8FDNO8j+0qVtQycxa+iM
mFmZZurBqIYvScaKmnYNw2RezEBI1EYTf4k7Q1wgEdHlNZvKftSNCpCx6M6FpTd7koTzbYV2vE+m
nLJQQwUGX7YOgdJcE/mFpsbt5E2aHAOMUtVxBMVzlW4N9h6wQuOSbfl6olxTMEaKJcgHCgeRXEMH
WgRVE/GVlVA4HQyGdcm3PXGVOY++UPVIvzv4GMqCdWOXtwRkB9VuHtniXwERNW+3d/Z1pEoR2EKv
dowZ5xXtxwMm0vuO3ph4uhuNtLneiG+1uojr2szjT8zG+J9bA8s8+tVBFhbgjtSK91k25nv8kxFw
v0a+alMu9yje7n1s0CXAske7hNr2YdXEdaVnrc8B37pEATIvqf2kTDmT00ezhfTiZfk8XSKbaZ8h
3c6zNxCuQcMphH5nYctGnpP6N8V28OD1XI0wX7P+OHDOYhJw/S6NMFYqw9K6NHdYxn2jT3Pia/ZY
vxjOEj+YmRELr4YJ89yXNXAbgtj8G41yJGKBw5+YGCo9kJdJWPUpn1sIWFmGdjGy79er2DnMpgX/
B5SZ4w3Us4TEe1Xe6EOfXqhuMjz01INT6TDmDxwxOQFn9Z2jLTCSE2JueeQeFPgYjuforX1yOLaD
DDIK53W2quTGLZz0MEZ19UpvuRsUAgHLa9h/WrulNuCPChV2WnbXl51zXPRxDnLe3fcqYMgSnWfR
Du6gRz7NDo+OyEj3zYjbHgfQ9CrDv+bVg9C/1EU8eWUyKME8qUYWYGA2P5vO5Aa62qx3NaXoBKu7
6WOeSDCNelZv58Acb509v8DWHHejpvffYkihPslyiKlFInFzaPonGjfK61WlZXwEtnazVNR2qEXc
32hd11xEyiTubRVNyZfsntqwrmW8k3Urntjxd4FBJc0dXJ6ac++U6CSQBsUz1D7+Nq/Qyqqxsj+T
DKPpYuWtRQPIBOarX0bLY2s3BVXNnd+ZaLO22fmdtXaNfT6RemjEqvaIeay5cCYzOdVu19y0Ks1a
PTZKrqybLEihiC3mGEOFaMn+B5KiHkwOqiz9aEaiUdVRO67dsgw+7oevkNJRiufaBa6k1WdS9ZkP
L6u7JEQ13RZwHahDcc9sG8yUoHCaRKBwlPyMqNQGRNCzLxTMwAqSRXO2G2e5F5MqiXSQib8zQKse
Rqefj/UcpaAmIrrToECK625s8o+lW7cfIVF1NxXIYgA/UXoxzGQ6kslZH9XOWHaJqKmO6cZlFy19
C3OqYodm8NvWPqqt6I9VsRJFju3hkWQpfU6pIatASU1CG6YB1wkt86aVNnQ/mxLJUzUptNuX+bRc
mFTC53S4wdNxakPnOvbTJ2O2TY7libVf5nJM/Ixi1dPWCPai8e8rfh3RtIixevKtTLgfl9WUB2Gs
fNE7VBRsWDSZhpTDWJd22jQP0LKByiqsJ3KPXH/KagkJEcEdJbiBk/ff3f//qfNU12HD/d1w/PC1
qr5K+fXrjyHpP3/qr5A0mWbTtjnhcabnH/t3QJoNlm5bHP5w6PHf/xqN2e5D7xTcjb8jY7aT2V+L
f+MPnLVYyG0XPyQWTOMfjcb2L4t/zIgWIyRZEPpXfwnV2OwmFeItFRS0XNJtNJJry0ZU32kiKVeS
8PZUYisTeb1l8UuinwEfQn1vE1U6tCXBJ3jhstxpJhlK2RrWw5yLfGelgk6r2JJgxDp9V8bW/Kmc
5xa2Nc6JJzeu1KPWCJoFXHPyydcaOwak1wEO8JEamHhv0k8WWHTZoULnib+u/bBfRsjdJDqM2lvd
WYZmwjdPUTlwKbKl/mQ0LW4j/DHHAdhACFYxHKRtBwIalz9mKfS+LnIO1ZIWD1oCVhEuKrxkj3N5
/SlRh3avjcp6kiMFHdA9LOs5cuwm8eaS+lJ2VXGMoLz0jzl+o8s5W8Ud0TUtqGCQ0vTonkmJt4FT
xvEX7vXwy6hfg58xoE2mLd/5mej2BJUBYaeGn3f6cls3tX0k1su8quTL5tlR6b1yoYvlgVnP+Y3i
UIBuR3y/0eDq7IpYwq3OW/O+2waSqTWEL1bDoI17lkcMYAoI1FUlQZQoMPmrBmdbSw+Rkq2b0F+f
W4ss047g9Hb8mYYHBkVjx1bcvoyj0twbjUrKrqX8WqxyvW1GTZ4JdEcerREP1lzOL0s+sLaYMtiO
di5vVxx+3rRYBapzPQdKMy93BuWlz0M0+021fBFlKvdqo2eHgd3fXtfc6MMIJDHMssgC+Mzh64y+
lp1js2Sz6zTMIbjFsQwglwdp4jgHaXVd2FpaSgx/u6ESlvdiB04I4A/32emq6VtMbjRcRYWppI1K
zBQE8m6NZZLF5ZI1jwnVtI8ObVdPioWb2atWU5wB04wXjoKXoS4FL3LqsnRqIJl7+NecIFlz5xTx
pXCtqyMS/6Q+YrrDGkL9QssCpM5vcRYrJ0TS8VpDqbswCEjPFN0aWeenqlLah0EZ0iXsJCOc5w4G
RbOcPKYTTXZhVmmj663bWgF0qONrtGmDWq81dluDk4EcdGnIZpTD4FloYDjo4h21IGtZw0u13ALn
a3mjKBhQzRbv2FC1587Snuo3mbV9k1xxcn60yBLe4SPZR4qjKkf5XaUtej1Dsx3dqXJfIO63CLoR
2i4uP05iA+nSF44hiL8M9F7l9MOj2cw6fJAhodKwyO0HI5LZzu1ADMZF5Z6mmiWvR96pWALihHQu
zkqJ/yxdxvjQGHbePWrsG/M5MOHQ9AmoFru2T5ySHKkEpQmQ6JobJde9HEEPMb2x7dnVcSRAj7T0
mYhGia9aNmX2R8ERv+12Ej/hbTW7Q/SaRa1Eo1tpAhQ4YWmlN3ZioDqU8EPOur8cpjf/R+7PY4HS
JHo3e2a4XpQDTFCaV0wqexWvdgYOCeNb5D0iOWmcKSx0P5QLIIicuBnvFLFgyFETFjyg7qb5BhCe
8crSo8/3WjQTgbeX1sYazMAKS1KNCP1WZs5DgqlFTOOApT7oMUF4PycXkHliAqn93crY59FmZ3I3
d1+Jh0Kn5Mut6msCVlptbWapRO8vcuoEBTSUUWEwme14J2DLXs/bXtg0MN8SwIT+T50DZZuWGi0P
xQT9tgOJ0EGb61rhr9QgA3TQrXPlGhRupi6f+9mMAjMvmF+0Qac+QdWSfWWPzr5mTr+ptOKSWlkV
lV8168s5MZOLiJ1HWE+9wa6Y/ig+VGNKT8NQDZTyZZZ2cmz2wgoZYT6rGfev2Ep3XVzrSigY2+9Z
Kmd0YkDCZ7VuKp6lVNWVnTDbOixJKcpox88mafPF03T3YtEdfAxtpwb5bMT7vuvXrb5tKKAssr59
Ia77zHdUd4UoDczIjrDRjCnEWU204h5vUBTOWMIfTSOWt4ahRHw5VNBOY1te172jhIWyiNNYiehl
1SzzhohsIGkOOHLrjA4l/9Sn3GY7KEvX+Tzi9am9PtIaAPbtfGGv9npGyadFFt08aKYl+5JgVzlx
VoPuG89hr1T0lYK5zfxeT0AHZRyAd9kSrTeWy7kJFttegkx7ROPtj4s1UhWLtXNvjiUbyEydJn+l
GhTuEod7jIRmFiBVOKA6ucW7GOKDpsMSM/H497NrAEtU2TDGjOg3zRIzF69JvqMDJN7DL3PCRub0
FaiII9waV+OTzkzOd6HpNk+jo/VnsuTqVzSlGqf0qu/QdFT4Xq3+kXMNgGe3jgOs1nGYMYfuuqov
rnIxtR8GPofnoeu7G3aV7qVjqxUYoyq7hEaW7lsWcVdsqFm5aYV1YLb+Qvdzerkg0XyMOHNdRThC
+EekxSSwcYAHh4ZOMr/iSsLR6P2UT/6NmdFahJjcPTkbBV5alMvNa3/bSXODy5aOdSxd6d4Czlov
VKSR50nGrYeDQOzypSYvL+KPUVfB761oBi0qmwJvZYHQreWd4wlV+YTRUSAK1e15rlCidEWyeOLb
vw1mIODI0gnVRLPaPyrstx0MeLEkKUBw0FUox5Mje2u/heHnr66z0Hkca73flo5mW55gnUhHNZ97
Z9U3B2Q39kEdpeaTNmOGmo2E7YktMu4EXZe7JZ8qa0nsex1CXMxXHvSaOHmQFhrg7X/F7/8LAwlv
LRPxf9a+/7d4en4qn34c7r//yF+zvfGHwwyuGpaqOqwIf6i2c5w/iFtouq0STuH7YdO3/+q2M5G+
bZMRXnBDskgS/nu+F39o7P5ICFlkGVm8/TPp+2fhe0MvMevwLJDnNXY97/ZLmdrgdaIAkpyKwrs2
zRZIe64hv69O/mMw+JedJQ/D3L0Bm8hBa9q7h1lVQCzjOip437BZ5jUl6vognGuovxR4/XD9/z+7
uV8WssSCSe/pSCUbo+h91IfXIpMuEYzDotbutbC68UwWSj9Bn5lvGqvkzvf3D8ih7JeryIKKyLPg
CEdkXmzrhR8QAHMuYcnYXXRAAKEgOGrr/rLuBmxNtcJw5Tugij/AM9S1UAwxnakm/aV0jdWTVu1b
MwaHM47GBM+W7OtbRMFlu5Z6i9uJ54rmKDDH0t23UezuJ9bre1o6NP+tLH3pVGpq8gIKodL1jzCJ
qpM7wjFWojK9QrmgM4ni1yrQQRLv4b6XxzSWy67tZXmrKcb6FRF2/ZDkRvfBbuIz+4N0B/qCMlAq
eA6rpudnYovWhrLRh1tNDuW3VV/r6xWJ+FETKeBMERWh2aIgqylVPthXpoOoaURt11bbOwxQyMPL
tINv1HiMlhJfZF9fsaOYvL7I9SdBBPJQWFMbrB37+XYpbMwGsxtZcJO1+kWy9bwERTjfYvJL2JS0
k4OdxzFCIbXuM9k9d8oDwmysItGJcDvIz0AUzEVeJlWThfZbuen0VnQq3kpPxdZ/OnQ2gdetEzVz
c+3OfStKnYR0XzNHNoS23K1KtdQWalUVVgRhNzqUrYqtdzVPcE36KaivayYqp/EtI64v7YG21mXr
bXW2BldEpS7QtlZXVhgx3wFb12tK6Svfd3RLz0TKSFtxXlJF95lKqTGs8amF6G7IvXNtla/QJJN9
QrEsNMMmiMmqX8QunecemKuk3EkuTgLm4txu/bSGrim3WCzXS/FWXytnNT8CYhWU2qa4u7G0KvfG
1nkbkc47jFsPrr6k+SWh0+EVz2uPvWUrzF3pmqmwYdKjyyWQmOysl7anWU9lgqo2HzdW5VexMVUh
e6NIwlHJ8/jRlQrf41trr7L1965KyUplniq/1jiIuvQteHbTX2CxxAY0by3AlnCyJwLpEX/Z/qJv
XcHJ1ho821Z7F21NwijzN+Y8AU6k8dPgrc2nZ966h/WcSreMOuJ56yU2O6UH70xXcb+1FvPKms8w
5fNrZmQtyNe+v2vNXoFM7dzRjZTuBnP9pAwdq5iV1RemPHmlbE3Jk2tN99VbezJbnnChULmayo/2
W8UybUETfct9vJUvV29FzNFbKbPFBo+GZuKb1DWvW3Nz/lbibL0VOiOCUu5Mo8MyH4vvrc9J3G6t
gG910LmcML5yYiMjFXMhasbkZZTZg/Hnt7qazc44QcLqk52roihimtv0cdZl7E/MVliQ2Z2q2k/j
atmfZsWIndCGic7KxplYT6SMr04ocWi1BjNCb8Fcn9b4bsyh8Yd6k46sQFrqVTjrcl6GWQb8Q/ca
KFXJhRspI63qkl73z1qTbDBgUWH62004ObUP2TApZthuBuBXe054oRI8KcopX5p46O7zMqrKdq+6
NAAqZpPfuyNctU5sFre6tM3DKPrig81Zq/MjXYtwIA2WfjLncSPvriMrHlNJ3L3Z6/pp0qIWD+5s
HrRSEbY350vKynQFbUU4g/OSbLf/246s6B6RecIMVdEMU9EwHho5lKi6oKLcG4xqWwIVxrGRojql
M4iTvhzWyi/biKSV4uDdbg0DY4MN+StUcYhTjJgiHDRu71dSwDRVCCDwCkTulzeUQcsMf79KIKY0
IStDE4zjVN7OutF8NSxyxzyRNA5zzagvmsUlgTpYcZHsumWqj44o3OvCTK2nAqd54ulQ9YDS2eWt
MuV2jteXVIhPGJk/M3H5fNOcrvigi54FYw5zMHDWsr7HCcpBUiITUptR59bA5/ZPws5/LRC/s0Do
rMV+mAp+BYfXXZ/8T/CU1/1PsyCmh+0H/xwGXUJZMDDZ5AM8xeugYqv4U+x9s0gYOCSQkx38Ftuc
+JMPwsL3RV0uFY32Dz4I8w+4HfAm+DHsQTDH/5nYy+P/4GsyoLihQDOG2Gh6DErvSRmUnzTSmm3t
cgXYGa/7lF7UPmLXzzl6kWdqNN1dU9pF742OmbUegvb6WeG8hqc3VQ+SNOJlxDtwt7RKGcYL1mub
AP65jqtD0unDyWknciIUGV7UQ6XcE/Vt/LqKlYueRlz29qV1z7fp/EghZ08Muc4U1MGW/kbJvtNi
p46XeFXRINu08ly6y/dZ60Y+z5vVjRkf8jQ5W3rZnUASg4lto9tpba9nPr+AjugmLRv10EqSkw7S
MUlo66QaURDh2KTltH0dTHUKhqyRhHQ6qgn1ajlH6Lq7qRfBPIqXRCHGBjBU2VGoqoaLWDmF1y0w
S9RLpTKrj1QOZDvZbADnwtgVc3fd5YuxIwbeP3Var1NxXDp+Y0Ko0kuLxy9ZfHKljKCvHPewkOa6
s+OkDkqVBryGQiyKgpdtWdqMB3br193iCg62+brjZgFPGIoq9UqNzsLK1IM4ZXaYymEmoVfIU57a
50R1idbp5Z0rymnXR/YexQvVbaKGpNAwbbhkjdnSi0CLxF5hUe+byfLB7CnZhLfML9HkfdCzEw2K
ZYj9zlSsHRS851Ky7Zzn8tTgjL5oIAn7On6JtyBGCunaXNsqIOumeCnrD681rYMbuaeeY7bv5Frj
pWukfFj0tPZ0vCgsMVnp6sM8h1RvuKDZyuWoAWt+sOFtHzH0jYFtTy2uY9UMNUyPgZyFEVQccojL
xft5sDBPYB/hWzL70syNcUGz3ZFkIalhE+19kBhG9SLeJ/oABK5FkCoKSHdZ+1BL64Mzr5eZNmE8
Z+kdKlUqdqpYk73dlE8rJJAMHto+w5LmT9lEH7CbKadWc78aq0K57uiaAe+JB6jqHrMs4eMuZmDN
6nCIQTFrWz9sHvc+mZTVNyTSlNqbx1bL1C+LgcyVd/JiVvLndTHmHW5ovMwcxw5mRfHeulaOh1PD
ZeTM2sCOGwLZK4t8A8SoD1StDXK1+6TIvsToPEcBy0pKqcj471WHV7DWXSO0IN+HkZ49dpoVnysB
MU93nmNXCnggJFQIUikPBMQJQ5JdJ89YpOldORJugd8m8BRsdcVYRR42IT2AzpvfrWB6AynXs+y7
IsRpMu0QlSzqgJGkTU3Yu2qmo7vXFHFDGGLdiTUvd4BeEp+KOS3AfAMk0M6so6p1kQ+UkA5U0ga9
OWoXUhFDoGhJ80jknqvoRHqgEdT2rdidCNC85RxqysDNTDwuzLRer1DrtSW+QhIitu8OuIlYlFf3
uaIvN1EziJPay8n0YBQl4DyUPNlZHEMAqJeWPxAeYyCmqIWnOlza9PHxF5XLitz+ni/UK8XIn9PR
YjVbOcVxbDmlDM6oBDaltudmlebBTgoO0br4hvHUwRkASAbQAygdq78XTnoc0GtODhRNz+jMOyvK
2t1ERHaXuDMWZ9hPgWHMPeEn9wU3xl2KhShShxvqw3tog6lK47PytTTWJaRI8qLrbZK3/H1pM/tZ
lP9WRlWFtOPQPUYGjJrYUXoJu0WStelTW2NZiJ31XtYaeMqNfYRUr3iTM/S+Kpxlp0HVp68LJ5SI
re68aHY4lNqTS5cazVUguMdSmveRlsR+aZNGoyVZ8FHDttB+HSWpYHtdoiuzy/S9KLAeYQfCY15o
I9IaPqalz5tgckvnkBC/oU7ni2XJyyw2siPq3AdGVWY3PFU+uE/rOCDBPrju+BHMMc1Yjf3VShA6
xyjt/SlmQ6cOF7bRd1eNo53Suis9s66Lc4GMVonupkgiCtx0UgVR237ruoEx2DUiGjOHem8YA9Yn
c6Gjb+pZAoGlQuRG3zN1vCVFhotUT764i+M+0Nt4wA6vXqxWNoQjFdVh77B7mh0esVrXhxaO/41k
7Y6YMnuzEnEYmjARArAowo6MmSdK877J0e2tvk0vllYe467FuTrqqPT9AIWXjUFAbsf6XOTzpyka
BhYF9ms9aNTqMCaGg9ZP+7malZCWL9MnRuCCxhxvRGyzFcKozBOfzk0rI783MSKW0V2drfVustJw
blPi2hbNR2qifBxcTrYtpjQdaxL3wmGgvHaFRZCmHWSzyDpw/01PCXLEPla4y00OhURDR8Ex1h6c
iatuhrE96SF2Ft2fWQnuYzv7OI2cK1fFeVh6eSFz0gtsZL7pSmOfiqqIiNvQums0lhrCe3F2KhnK
k9Ns2zWSnNiy6igk/VYHEydnvXouLFn1j7AUCUXznlWAkhxmQMpGg/miderpQx+Npb25JCzJyavl
3Vc615CG3Knx7ETLtw9ZndE9qB9arU4x+9kNm7tHfZgqHU/EQorSiXemrLl7516LESbNPehU5h0F
6uSwAOLSZ1idqLOVtutntNJj0KhI8CoJXNimW7vuewHmf8fr34zXDL9wr/5WZJX5T3P195/4y16s
uX+4Nhgo6vh0puRNxfw+Vqs2/HmsCwKsHZwzePL/mqptGnmw1AvACo4JYv4HC4XJH5lUeji6rtuQ
zvR/ZKF4Zy7eno7KOI0bnS4eiPfv4Y+OPS5lOQjjawL6LvuGVBPpIsA+obSMVX2mLR+ygqx8KBed
HmuGXNN8gb/UVJdqzXCphY1ikObO2csjRVVuJGi94taawAsXOJXRO/hkrZaXRjR6K9RSji01aHy4
+SwFaTbAmFFxp9qdF7MonR6TfiDEUaB9sZ8wFjcFRbMOrE/2OCvSFvEJpcrt/IK0uBOF1ZjJJvVJ
ulFT+9039B+VYXUDnP07SgECkGSBRhct/zFRqN5fHeYute7lan5t5DS6LFK4pcEFRiJCeXRjQsak
ydS0Kr+1FhPmgwHQjqemIUTw+1TqFP+uyFf75SnZpPQ5n5mQ4Ig/vCH+fpBzt8x0WcsufiXQYWKw
NtJ4K6kZWskylgMAg3NJHyT08BwTIh7UbKZ5mrLGps6f6pkCRWTIwVSAsYhRimS3RvE6cB4AAyR3
PaggBNfOipR5Z615a12tK90tya5EeGefJ2I52O5vROrNwf7DZcaAur0H8e9w+HQtPgv8+Q+/Ex7h
OVXyovoq6Aaw7k2CwPUdXPJ6vfnhk3nzazTm3RGSB8JEbxgumrrDxXO2i/vDAy1IGO5qzdGrzqut
6rsG9jmjmSb4hM+6nRnXk6xNPfFIMRVK7zdqbI93CFlV9u3vn8nPqryxPRNW/XDhsHMAH9sQLT8+
E5XsrHDnzHodJTmaKxNaU09DS6kAvT0hd64cG/7+EX+5yCBXHG4lrHSEzVV497sroAJtijb1l2Jo
O1pJ2qXBNcVZeQXs+ZvH+nnNsf123LgMFTMTdz42He9eUI39dE7ITntlwJap8VVDNU+SI0Mu7zsi
yNslLuiO+S2v99dfkvcQGgZiBCk0zsk/X1a9K2TnZrl8mYU7OKuX2YUz3kWaknJ1//56vlusbL8k
wToiQBZxN27e74GFWV2r+TRq5es04UwShwjax7dC67lH+T0Os7i5nt01EuVlnbKzFTv8k/n6IZN2
wxm/LLghwtMlH+veZpll64afAKAsLnNaj53lQN+YARj+75/0Ly+M6aiQY+039CFCz/bnP3wAVDd3
tFkT1UsF341n0UEAz76N6qKYn+q6pNcsiMqx7n9HcX3H1uRimS6vCqsYbE5oS+9vWxF9pXPD4fx5
NRVVW314QukgfZsURCd8lWYIWVDGYeT205IUoDmCtus6l2lRIdfwkJbr1FVewim4f8Z+l7lYtS36
ZOlwMvCD/+YqOe8/njxBGzGLj4m7eRvfv7ZmPDVdOXT1c+Kk/4+9M+uxE0nz/neZe0pAsEozI71n
z9W52+kblN7YIYBgCT79+wuna6ac7nZN37fU6lLa6QMnCJ54lv/i8ioWWImtN7SfejbVqu1UT8cY
jRjqLpHkvE0DztQcBg2FDsEyLr1Uf2YD4nsAFY+V4fjzypVc1/Ha4ttrAPYSSXTBKyQNPgxpHCfU
3zVSHDSwKmX6QE0PlETt8LqdeCJZnZgQbcHp5oKuXqroNsmkWp5XbVKITYe/PWvhFkD5OjgqedAV
dCs6n/e7y2a4uRL2Sv01mEeguxtB/rqijpbE/ocmb9ia2IsW3KMjixjslAMc5kNJ36No9uDgq/Vp
VSKcHqa+C6a7oeBP5g0QCSLIJkOBjWfmZsvMpfF9zekqFEDtedGTiM8Q4I9w7UgPGsxP42+A4dEn
2wROThm0yYNwqAMgI0umbtWMzCTCFgjTEYIHKNWp3hcocU8PVj7H/DrjPXM1K9UyuBYxCMXnDpW4
6ZR4UwdByEOO+Gjg1s1FhiPHeD4u48JeWiIYe3oHusbRF9E0QNjA2UuZM7OLEoBwJxkxe3S3rYcF
YHn68QX8QkFC3jShHQfFzrYTiwX17YbtNyypCWJVHdpWvafEQaRkn4cS984tfTZsIH58Bu0cJGWx
TYV/u2XLtfOCDt3qswajyDWXXiR4nXMtWr5T+rqqoO5mVs4HO88vzLPKynPYjSM8YkyPzRWFZdg7
WiYByyJ12PH1CPRmu7Q0KYtvosS4ZtgDWCzqO5yK2zA8FIIpcrCRINd4p6Ymjtk1KWbCPDOx2Hwg
4riwWA4qVWhDnlvekgNTqpeJNWyXqTA8ZgKjk9xHFXKuxQ6gKFrsEBeaCe2ddG1M7lY4i+DvNEpX
5ksUMU4BV51Ipibdt1ZvnnvoTkSBfb8KRu177IvN/u1F5/ETQ55OTOfxgBZEgSJk6/EqjIXACo8n
r2gRGPkFxS1pvj1/OI+FuRd0BIAtoAsU8grqqCvZKWINsIObAAAYaaA6j0zelkxIrlwPNJ79D0AL
jch6LHTIbRVebNa4m2pWENTjyHKuiB/xSRUpoHcq1IJNyyG1A7NFTWo9Pcio4f87Wlq8wGGhiA2k
jitZBtqevOcaIV0TPDLkfl6KTvTmlfaYpbc4IXtApjb+QN7YYCzpiOkhzEuXVUABTA76BDNuKOqr
iQ4YH9j1yI1VW8a2VMxb6Hd5r3ayjFfHPy1RhZDRrrAf4szP42mH7GBoIlNWgc85BDbzyBImszio
UqeevWNvo+OXTrZcb3ytF7Z/NAAKoVFZMxVsSBTmNrgOfFj5/SZjIgYQj+6QyN+1CCIm2EYUWAcS
rfIJkOsBO9Fhss7ywa5y7B76DmldvN+GwZovSgZH3GNi0br/3HlgaVFFG5yGL9MkhU7be+SMEq+5
bge0CTFCshFGrfYEYsLNXsHP1t02lWMbx5uRvH2ZMMEOFD6Oohj9lLZmSZiF2ggqD3AfwVbznQEY
I0uVbXqMJbP0EpIZVKlrhSG72Tx5YUJKqGbdyUNJl4Gf7HEZ2EOJyLsyvWjXduXvOhd4pXO9+oJQ
OXQNq7SDbucAXluQ9R27a6xGIH6Aj+1GnlLjAJDP9q2uZz4rhpvBItFZjNm5di4TNR1sJWd+kxKm
4+9Un5i4VNqTQRMg68BGyhAHITxJbwlYP5VZRIeJVeRdcFw1sKGmrhe6PePpd7hFwoBip0cVlhjp
BaBfaGNbz6kW7p9wyXE0aRlyyteJj+jmPsIgikVQauzYjgtm20hqhVGviQ86yizvHZTMXqYbQpTv
nWSnaM3CC+nbfrPWrkmxbOaA+nMddVQjP+oQor5ZnLntRBsfS8AUaPdCT52RVxiLde3p2EUi3XWw
OpO9Z2Mcc590C18+bzn89d5o2XPHYTFbrFJbZyEvNiaRpNOnCOkPVvDHtq7z2fwddk6CjbviH8Od
o6hnwv1gIcj15ICOZI1F2BtFBjLR1Ob9tJhFqK0XJSD/IdNCnbt2c8LubojLXoFbXx0dYAUzIzZk
10v1ELtuDHK877u8g/qINdUhaKdRfpY1Z8xFn9aWd5Vwp4KZEZS3j6AagvVQhk1bffFQp+2BMgd1
/zJjNTi/W2OLJjsKVPhISOHDNkP2i2GB3HaeQDXvgPJeNF33XZaA1wxqyICXouJYRZRP0S/qeEY9
QR6p07XgFJ56b8FKvpxMSr/2s65A9Wma8hvZW1o9w2MfvXtk/7SX0pcCzWxtMILRSbuRENcQPWSO
k6ozRSbL2xiu1byuO/SlV2iVibsydGagnYxw6surGR61PExxmIIWIkFbH9KCGTcHH4z784HpNqMS
VPqcrUZSutWbIFWMY6zWDYstJEa336Z+lZ5CWGa7rrXnFe+TxraPzuxk7gHJJIeesqIrl2+zRPjW
jQSW5T2OQ9cX7dGWoZbdPm7tZXlY1CLUFcOFxroDO42IMaMqHDvhFgU9mNQpRWeqUkHYy2MEWW7F
Gmei27aLF+zKYTQqaH8wPiOsUWNUxNxsG/br0EWfnLqImi+ZK+m1oYekdAccyRf4W44h3AewvYOv
7KNKms4HSVnafhUckxrzh2vgxlZZHqdAktZmXzOA9hikYk0LF6HdOb7Sa7APhBIAw3uXL1Pc/Mi+
IaUlgXMHeBvq3GamN8ixJGtRS/9x1r6U3k4mc58g9mvbsHBPWOr5ZGMJIFb84Rdtcs3GQpYRIINY
JnOsxAQSXu4uMuljzwHO65B5gYlwtW+bDDNHxBWYcUGvOQXHLSA0Rxdrl1qkpPBUJo4eID0Fp4xq
8DpFHTqEAJ4cRr812V9Ah5mYEhbOyt1qb6qBfI1dnQcfUGRDMZk5qRWCE04tRa9Bjp1PmPSHgcw+
KsEOuEfP9cmCZ5vczcIZfZbEsiLKzaEBmyeZOcNp79v7yWmCVZxiz61IiRqmzsSUeqyRV9iQlyCd
h9hQ3ZuAWFcuZ/QMxJDUBJKFYoFkE5qTk0nvwp1iax5ybRy9GNzeT56PKyJUtnjhw/BPQv9wMyAR
xv1D6DZxEonqil9hLBZzR00iB6d/QfnH5Ksxuojrk6vGPvg0z13THgK3CJtLxBEnjkUlpcmlGhma
lAXdILNGqm0C5XwbrUEz5EW/cDJcOQfvKwc0Ejqj6ya2e5/lJ4ZrkyJ9b/cEQ21OqR8nmOe0rGPZ
2qZjEcSzuXtHJBYLKRlfxC2DmZqioxrRwJkJM4W5g3GwMrbPnyuxdrxCm1GKlYw0bDI+sQWLU3vM
7lB+B9BsYXGaGxwz282vl8T/gPUXvafXx8iB6ThPlH+jesD0Cq7AQWBgzzMaB2AqQLPwoZuzm3Uu
7CR+nsrQL8pTJoO0ns880tHpYQ1dk8UiQW6aTwxFpjw7k3ZjkgpbAQQ0LGptCvko6NgsNf06Z9nm
s92HaueVMA2ugY2bbH5qZd/7J1umwxTdrCqjyX4ZJKFxWtMrulWAy0Rv81WnkiSTsahnXhFsVUzD
iykmv4CYsknUnIrSOO9AwTUbMGA5qMHODSvy7PT1dM2mKeXQHFF75oUSQpIFBgJtlNOk4HbrbYIE
Jpm1zQoU31DTa/iBPze/TVbSrzdzFYUcl07GfbnbLAtNaghGJjXJvJDmbl9fj5L5CTc7zsj7H/uB
wFdfikVM6ccpmlOUDFBpKEPe6o69UEFgIScoDl7vmb1bNW7cXNUI6wHbTqshcpBuQkVMkNQyxOfZ
jgy1uVaz9nwF2yh70qyAeVfsYgQNp7sU2/H+ZeoR5Ks3QzlKUBDUlp649GZHlTiHwJQtvtWoCLCy
hfSp2GxnMQ9k8GLSSwpPnrPS/goyHYEtfQG6WC/TcXFFV75MmbOwKMlr5jOk9kSuMbRRz7fNUVon
MfhREeM7EpMYLCgHUH01aSf4KaVmYUxkWdbyWUxjt97YFpy7rchkRjkyZX06QJoJpBgfgrUSKIpa
M1zlGyBcpugOg8hkYf3imCIfS0GTyKfYs08PyZCYMbmqaei2TNeslWF3P/lAt8LYb9cnVt1E3NXp
qHnPulA2yAxRP7CdAp/L09pLVhMqJTE5OMnQX8DLNeHC1j85kQNkT5cRedTrq9dM2GijlWnVqM5i
uQFaomOIPyG6iogeaAuBRaLQZktidDQ372yUiJqOBVlNxe3HgGECIJGhecWpllN5FYCGJHnVc5Hi
Htss4y1YmnU4i8bFqU4RWNWh52CzcEulCFQToTOoypaPiZljEquKrjGZqIskBnFmfq0aFyTheUu7
YnIIUiT8Y7DF/JXovEee3FSBr4VFlazmptt1mXW65S3TwMFUxHTr3Juigo1OkQRgdjtnTcMjzZ3R
3PrYIEtcAzhAQUTtYXB4JWRqmiP84qrZUbDnTcBSPEYL8l055AzsAisfViYDmWjKF9EupkLXr5Ej
XgaT6NZOaXbl77tG/6BnBCIeczcGOiFeGW8arHD0ohlN9PnTkihTZ06Ij2T+zoKiVsWbAXIJj/T3
l3zb7qRNFVGeovXkOW5E4vRzO0/LpolsBTbWD2YzvXndGhUUSY6uf/VShgqAE5MZGDGaetNZZawu
14nuxKfcQ76UzDPwBF5MC8Ga2PX7a73xKQLyT+s4xOTGBfIFzPZtm3KwHUamoK8/LaJG2OZizGoU
yrc+jC1ew6yvoSju1wDFmpex8XyQ1Qg6dFG1lcql7qYLYSYbMSWviT2vkfnH7MPYKZoUKWS4ml8C
5Z356fe3/8tTQSMatH0M9o1yHBL0z09l6ZMak/AQr9/cWbgPDihTFnK4UkL9/lK/7DlBYxguNdg8
+qrR2343aRQmryRQL4gnilHTg46K+clZQ/OKBEkKVedvvtzbEQoUAgfWt+tzTd/9hS3Rd4OIUvr3
LwhumxilFl62mzEnst+lLvqiepfE5PskE5qfv1aoLvXviHa1f/b77/52mZma+r6ZZTAm9R0wID8v
84z07DTHqfhIT4LSUWcZXaoIOD0R8PdXervK4K9svi2uN1yN5tibrnlJYhgJBywUmrUhwoyyMqV5
DhGRQz5zTdb4+wvCoPlpIObiUkfbmSGvz4SP9tHPXw0pzZVggjhS3zAnAokLn5UwR1DUPNek76oF
KHOe6izehqWfcTL+/ga8XxY3YBMb+UCkjnEKE+7Pd0CVmFWODJuPXWbrtNkzy1rLPV2PLC6Or2nL
1GcmNUaKzsTvH01xC9Yd5UUdKEDUZ6hUmcWp4XjwH1r/mre49WJBtbBWUcORMJRzGw27SCiQzZvc
KRXROpx9c1hOesTvDaiwbaiaguhELqLCkeaRA8B7hvdX0qLbRyTzrkK/b+oifGNKy+RWAyh1goXV
uyFVDOhyc5wDUya3CQfEFzmLZS+5rfC1QT+Q2hM1y9I1SVMRqe8Zn+uYZBmD7oJIYg+wN2iPpQW4
i3N3WoApXWRNSVv298v/y4YLPVgH6C4gSob13dutPVJZZJa96uc26wCMnlKpTAkUr8pkAD9a1r+/
pHlb/jqDNaE2/j6jicACoCD48wNnUKaRNozm5ziFLSb2Yx4H2PrgGlla1/ZgcwcbsLEjRdTiJCYp
tKra3M3vb+PtNxcgIIFl2YYmxTv3ffz9lwFVg/TjzLPMnsuW9uc5ElKqfnTL2e0v3UH9S0qJXgg0
2QdaG3mBMLpqb9UqA8dO80wOw8cJYfD1CXqm2RZFIU1m9fvv5b55pfn0KARLbwfhd9Mx+012kM6L
XVXN5D42g7IjUL1OoNJDShuVSjcvZk6HDQPvmv+ENGzYl4sv4ieKNR/ol6StSwuGksfM7yUm8OSh
DuoJZNh5SoWCNAJvRdYWmWlrLZZpA0RYS/ASTlFg2sSQHfhtPKQFX84qfc6iFPc4E1am2sRrCgLU
kM4sizhaHZrWTr1XCNE/xVO8CSqsAeRWYfOesva/Tkx9P1VxHYzLI15V5mROWkYVUBrmlsr59+tt
jEf+up/NMyV4Ie4BrY++/tv9PLeSnqrjJQ+R136/1giE9LqcUE7naCLUE4JeZ+8VIB1WoQHCxub+
8VM/jaZDYM02i+t7oelnUgtKIp1bDwkdBatEvGi9HHhVAyZYEvGcoxYjBdMe1VfK43wlqE2HH4M/
pkVmiGRVhcu7s0b2yt+hXWceOPhdroL4Oelw+NqamBw6oGpn+QCnGT86ZC0gGCcCf7tTfW4ayz9G
aLyR7N2CmQfnXpLQ5cCYysGNvP2b8zb6+fGFoXF5gYsJYMnnLPTtN1u44xtAMpPJ52oS4Yeib3z3
4DIePQVlJD16/Jk6pN4SX+gor5KdxMz8VOPs8DSluREdiMaGoWkKcBXGD1IVmeoeE+rX4aZaBkSF
smhyT3lc3NaM2j5P0hvkJuitTG+Z5QTvUAzGvt7OhytOpAyXszqbyp2F7vp7oL5yQlYfWU5ELGJw
13QNyydrtRBHUkj4ztsh7m88TqXy4OGsd4V0DOpQUnd7ZuLVUzZU3nlVuUwJCqlo57VYnEF4d6qP
oCZ8dNRTKI/j2tkYPso+fHA5n19k1jr+JumDjBYGRGrEBxvMWUIxPuVCZOCgbAutOARw5XM5xsMX
rNX6+8BDkYfe1HgqlrE4MCbQEu4Xw+UtZJ8c7W6vngAmtns1x5iZR1lRvB+jIKBrDhlgp+a+fViL
kZaYh3Iu3T7L29qBfespbX9ywTh+hATvQY/38XdYgvqiDId87+U6/xtL3Z+DNRuCsTJJrk+q4Lkk
Cm82REv7J4Qh2nzheS03sZuAUQ6qVhU8Njt4/P0b/fML/XqxEKCcOebJ4d5mJCjKktr1cfMFc4ka
jNBi4w9Gf3VT1+XV5ImR+i9t61tGhNCSfn/tX3b+968JVoeRDUH8bT0y+kPcQkKtv3RNQ+EqIB0s
h1o4AN9+f6Hvn/S/x/D3b4nMKMCDOHY4kN8WkYtbl+4EVuYLBsi8MwIxRrUBP2zU3bMqvGswZL5D
hc9CCaTyY7kTkwQBDsA12C2VAvYFWC941yOfdt5YXfjIeTuQJ42VeqprkhdXNbXcuMrxbu2paL7V
o4guG9qzt8CH3fdxQZ26cVrHRmi+TN+JOmYfW2Ed0L0pmcU5c0xjrY/1l6KFMFB0Y39wUt9+sRcl
tph4ir/Jhd6A8FgSkwaQBrEuWLW4b1MCx0ItHmW/9QvCYCx+lovsKLCqPS3r8tI4cfUsrHjZjThf
grXtrQApRw2p+PdPxjeb+acnExqwpsGD4E3JMf4mQXLKBPVHGsZfMHmt0P9r8FZaImjymHJXq9pN
Hkr2Ya1QS8XHomba09anlr7V1SSDSeG5llrvVif1TmLVNM562Hl1Tj9925fWVa6b8FILfWxELR7o
gVbvWouHtgkYjOntqhbGLkULhjqUMeLiLsX3Yfbybzoo8msRIsWCN4J/ytNWvqt9VRlpBuNCV2Xj
o+275a3VwA3eBIszHwSI7XEj+jx9mJGLKrZZZ/MFsMWLkZNPGQGERVcwCOFMvPd8K7rMM+29d+hq
o+Jflv7yN9verN3btcVklhw0oJoNDSvtr7CkkZYwzz1MvnS5519bnSieZC40RMiusa+d2RAyf/84
3wg4s6twLTOoW/BI6K8AV/v5ko7tVn3N0fkVYT/vnLYZXP8E0sAFjcriwCBCEen9tP8ihV095emi
LvM8tm+tKRaH399L8OvWItUkfLroaIDEfQsG7GeQ4FGKVFu6MGCgbm+Tjy3GV9Ouq7W/6Wy3pMNR
tyhrKJ9e4a7IAv+UAYfd0SeJ4y0DTxD8fQvBNgd6b1q/tNAba8iuyiAfTp3A/SsYs/Qs9cMUwcEw
ducNrqYuSisSWxLEcSKcSOrVl0eLZTkUpbKukBWY+IU5xGdnyPSNXmaOs8LP5SHFMANbJwxLL2vG
vGSUooYnXHVVA6RkLpjhMvR8Qm9R78lFhnvlLs1ZVlei3/QoIdnsRMZFW6TWhhsR5w0jVxB1CxNN
5koqqKoUilAor2aJfuemzdEa3bJ+rXMGOAVGhB2k7nvVt/kHKO3qm4caL62eqYAi+/un82v8YafE
gOaAruFP8EtfT7hMQpEsLb9GAf2BDXIJxSdQHpqpIY+Mmir8sg5jApvd+gS/boa0Fkyodf7NbRid
hjfvCCxK0mYBchXNjjcbFqTUgFxQWH1NEFgYd98fCA6xWXWZV4E62OsUP3SIjB803p57GSfLc4ZP
j2SfrM7D39zMP3hhoU/SWyZ0gLV8i9hdUaWa0HgrvqahHdx3gTPcIToN24jG7gXn4niNQbY6l15T
n1WLcDCzCDnIIGfihhlmEYBkjEUvc2sU30DOd/4m6vLy/m/u8peUIUT3QqB84YKZpqh8s2RTneg6
7rzxK13vLn0ks/AhT7qe3oyDPV272FUyUxrWINpFvd9+y1Y7LDcr4kjzEeer4cmPqxTV3bl8dHFp
YULCKXDoC+hk9ppC9vI6xr2vD/rfPIsHLb/+13+8fKnzZpfDucs/q78q03DAOzygf060uG/Hf0hj
/vEP/5fGDKUIvH4UC2rYv/AtgJii9G7SN+pQgj9k5/8hXHj+H5jvuIhTGlHK70KXMIFV9l//4UHS
oNHJeQ/cNwBgEvwrLGYQ3j+9xj6S8Q7YOJvOvRNDmHZMn+AvDY7YhjuUJCBGPM+ZbrFwoJEN3+6s
ruivhWBydrzJ7p2ogukYtd66dyYdn0VOBEarbOcHXZLQg3Wpt06nolNJZUUJgn3rtmmdYhsiMrwv
VXoHwuvklbjsJF5fbT2veZrH8mZ2PcyP5jTaWiWx3wmKZZswnMNGrmHy7JVoiHRe5d7j4wCgULoI
QYm0vvbmaXhoRJxB51PeDu0nNDasEYyQeCyY+QlJoYVF7a2Otbor2sA/0lj3mE8VY32XF+t4Dn+2
u9BhRiq0dDXgCLHmu6Jqlks9B+FZnS71vihWde6RGR3UgO8cClhrADLRtnEfw14MAxid7KZlIbqG
C6JcyCU3+gRExd7blJswlzv/0u6jE6XcnbQRfTO4iytQWhcI0tS7Ask9o+nm7unZ6U0H6vOgbIkz
Y4wobtQ4+K6jPrHJZ2BmJU5mPKz6YlVeeQh9KzyvAWpvOZ1rarSQRhjeKlC/wOeixQ8UdF9W633n
N91u1tlTzPH6yNEenHGqT88NY/pNNnTxzmaMklzLXrtYh7VZ3iO5ZWWOfTE1iVjvm16U5bjP6Yta
n0s6veG6aRner4cROlm/oQk9rFvbb71pg2pvB1IGzd47DuEIb3BgodDiOrEgMTl187F2h/7EvGo5
hnXD2Zw7XvhuqRt1h8kUSChIm3VG82cdxIR4SO5fInhobwvmtuXeKlfiG+xhXHUKRCCvLY3BgLVD
PIVRI8ae33lm5OLfaWflKwuNDzKcNPnKUEMzVBm+muGu9a88tpjJi6G1YROM0dNtosr62HRtFFJu
hCvaFAdsuW3sEL1V9uouxqtNB4+zTdC+tyYdwIxDnb2qY3jLkMnRLfKjaEGZDBSKby9XM171sjuA
xm3GLTQZ530LBf92XrqVYSroPNO2cIp2W1rpsssBzCdbaxywMETy0UJuyM/LnbuGtd6AgFiu4L+g
xtfE3RcsrY0xOfrRd00FFm9LJIEsiTFr9pTgClRfQ3gC9oSdgo0g5RxMiPOFc7JFALEFlaGa5lwX
TnZqG6jd+RqKdAvDVd/3SQZhV1j98r7MjU8V1g6C3rvn7qq0Tt91me7eBV0e7dUkEfTJnGaG7iPt
q9UefBRqO3u/oPmMyFMjb4Khb55g7VKKhJ3jwW3U6FBvOCL7M9DhyRle2slZJEMLHPOgOPNStfg7
x3IwaLQd7KPUBBd6A9pJadqDiNBk9qDuxilsbrpIpsew89CqnPx3cTGlDwB8lwv881xyVStdn79H
+X8fiH9zIGJFQg74z8/D/9eXgGNfhr8eoq//5k95t/gPJMZwD4ljj3HSd9mOH4oesfcHdQZMcpfZ
GVSymIrrT3m34A9AX4ywMT6h4P7rWSjEHxxc/DZnK/JvwNT/lbMQvtPPZyEdfv5HJ5F5L0e1/7bu
AUnpetIdvTO/iiJI9xaAx0ZNxzXJlvMq7fwTgkMgaNp51l/8dsCIsvSMeAEuTndtO9rkcdJ6qcLK
viqhcgDdSYTxMs9TJj0BGs6DF15n1TTc6WLKH0CQVccSXBGnTeB8bGWCLHGB2TJw573SQ/eJmVFx
gleIpCQ9+aVnbC/Xz7Ys0eRM0oDZ21K694y9yvO4qRrM5kV1HAVewYtqrlrfBUNeJfXOKuoMj7Nh
PmvyusaBxArQB7BSjpBulBXaFss7DkSM66oovtRDivBpGCzuLZii+Brst33l6Ny+oiOAXfvUiu5A
aVIdOUPSD06cx9eOVd44SzBeJa7zsNqacUAAPLPpvBjiO03gb9TP2WauNUJlDsSibc8s5YZDyds4
RQgg1vPxOemrfDz6lS1hMXERwdmz6fK+OmJsXD52XhF0mwVZ4CM+fcUpHpTazd5c7+xQO7RH3ZHY
mifv1JjNt6rN189AzPSHph/FbVrCYhK66BE2LZZb2EH5ltlAfugSf7ywl6D7VCOosYMPEB7kVE3H
0MEcxEnxhPDKpjpNDSreXemNX6xYbPLeh56AxL/b4CttIGJjDoS2tNtmN/gJh7ysz6wIm4cyLHdp
1yI6BlXl2HWT/y2NsWIdcNG7UAHkcaR2kzO3zuobRuWre4g5js6ZrSbWXtBZvZAEzKdU5/Fz2AWk
JXkgz/F3nu/lNHcPceLlxN3AvpoHvKw3KHXl7xPlIRcw2tW9h2nIsabdEW9mwK0nf6kwXi0rIW7x
Xcuv0tRbDwAoMbpDioyWXi4duuMwx0mbxXQZgIS5iXv2Cg22INkWq1d9hvgur5MgqE56GcVFwAz6
WMsgfx6jMP/QycwBYSf92xrI82lBeOMa8JO4cGcfg6yxTd8prx0eilXE26UeqrPaGs9kk8zJJm78
6NrtpPvckABfdalXnuVMOk4Fjtz1pkbsl0ZT5r+r5HzhZjM2mRg7nyxb7WkoqBdQAPgL6KV09q5M
wpdOzF9Rlq3PUi0nlHmY+7dg+g+06KOdDhv3SXjlZz0LLNit1HOfw6h5aMkGn4ZB6iNK2PZtmwUY
6GLFa537FlCODbAU+zqbaEcjjBF0L0PSFzdhWnbAnEnpP+dJhOjvxD9K17x6jHK7hmkM48ZmQnxR
pDzEWYj8LBiRsQAeXN+HYlCfqLSnfqNK5wEk5lnqzsF5O3dHUDVg8wISpk1eFeUtI9rqzk+qU6Bn
dR4ka3PmlTV+nXIsUdmIxbNq4/ws9OvkQIKEBsqA6lzSLMWdHOBWrwtaQ6Kko7ZmGg9K6ZcfgFkv
jyGN11vpYhLJA6Un0mfojlBNyxsygQOSG91F14OP2sYxcrZFfUyG2b4CElQdu+p2SpLpg2UGw2Ug
nNvCTsWpgYwywI2mvMUbp//MAc6dQPOY7SU8ts687KfKGa19hvLGBxVCethIe61wAQ91C/ZPp+/W
oS2P1qJWRB61H27776qwkRGIRWl7PzYrHZm1HcdohwTGY4ooTIFaB83oygjNut81Z6uxXi/A4XdX
SNygVYM2bfFdpTZNkeUlx0EhLYBJEhs528rK35fRbJ9VTJr3MMW6jWvkbysjhJu0WXzrG3HcASWO
erOCP7vNlVUiuNNsweANL4ER1i1IA2/sAZNQA5i2rycjwRt9V+N1oyrYg3SMn2JOjevVyPYi0Zhf
4qDzkal6cOJEXLGeGqbrIfUwjaGFdTkUQbNV2oov69Hrb5SRCC6MWLCV5NU1Lm9y3xopYceICq9o
wexBIon3TI7cU2DEhxHsbw/ZUrhf1zDF9JN+/YsnjF5xbqSL6Yblj6Dk0TNGrg9GoxE5Ho3ccWuE
jy0HCWTHiCHPMbLIOJcs9+TAw6bJ/HWntZL7YUFIOfquqbwYeWUozDMbzZm3mP/C1pYmi9apGI84
cyrDEZGP1Zgccyh+yJ4g4VwaMWc5wf5BAcVoPI9G7tlH9zkwAtAOwvfnMXOej3PnlrsZgiesGo7b
nFf8YjAy0sDGYCiUXR8/l0GQ7+pmtj8gi5KciExwfpW700aWeh0L67OEKXoujWg1PKrhHdT56sw3
ktZIVA63FT4Bj2CWkoNjpK+z7yrYeDpYW62t4CBAxl73uvvUGNlsPLgI/0wrUNOujLD2ImYH+1K0
AZFfuvAxjKbUbPoc9RrAufAUDKPRzolouX0Lws2IDBRF+jD6JCKUN12lt5S46rZLu+rUZrzSm0WG
JR2hoaerFyZR9y3uZXk2VRkelEh+XOYu/tzY2d9MU1OelD8++z3a98RaymechsdPpQqe4fy92Mn4
DULDc9Qud42zIs+3zoz9RFef9U2o9/BKHtwulecyC8MHbGDcp5Je4me0XZf3gEefo6lBCf0lyGHu
lucS3KU9nqOq0k3qWAXUNsEVqVaTYrbowkVAE7pV3t4gAC4X/C1247yM0U2nOg3bNEi+jbkWFMrT
zINDL9CFIIQKLtWtfRw1Wc+xzmR7lcNbbJ8lAZTcy7DJlqTEC1an9Xlklf3ODKF3JHnlhZNqPKj6
PHz2td99pJufFjdI0VcXOOc6/cOYrVlypMtRoRe4DPMKvyGlcv0SZctgPfqAxn1kWKcEEyMrL1tQ
tLnYNZatjwCAm8MUDO+Rl8RUdUkramiepEq994vlzqcgR1FJ12q85jeXQ1yFpJNVdp733uUYuwiy
2lbrb8qUU8YKkfolF3lsVgzYMlq+55wg1n1m5ekl2qEOBsuOvp6QXLvueZrnq0IKNsvnF6+M9XmP
6hKNEguV82ZB1Gg06ZZY3XGDs2B/kedntAiBA+vd1CYKJha8bsQxoBAgmAxV0butV8yVCwqls9WD
cTMmSXLe125+ruz0MnCqamuHjrxE2FTtdBp2H0cRQFlYfH3Muyk/QC2MkWyzk32fV8joJB7SPm0G
OU9BSNjCJ45Oo42Ajqrc+ujbif3NG2HXbSWc/CXf0ARzvgRRE0TvB3ukL/uZZkZX+o9J55mRHkip
nHr/30Xc/0miGzCr+F0Vd/blJWt/KuFe/8Wf8jGOgwUlZRgdf0CIxkzyf1QZnfAP11B1PYNxMd48
P2kyIkhANP6zBfpnN9P5A3HumJY9zVHAT+iH//d//oTfGd78/FenWZiiP1dwlG7Ub9yW2TNIMr5F
AKCu340+kqbXfuZZZykpT3dBNNPuHssOcgejHFtjT3mOHkNQ3a+59ONPtOu/Zu3q3+OtgV2L01Kz
weR4j95XfuH/f/bOZEluY9uyv1IfUJChB9ysRoHoM7JlJpnkBJYt+r73r3/Lg+S7ZNaVdGU1qcEz
k2SilE0EAu44fs7ea1se0LCcJ3ZImrML2olMP4HZm6kpPavcBIgfRxhsHvSyIWCG6IbcQuIgyGoZ
R3b0K8+MiRifmtzfJl1cHpgCWIHH/h4UJGCsSYi21+qUu40TwwTTK4bbrBZ9CyNlCk+5VdcnYkT6
HVOc5mhiGnzFsffNLnr/1Rad/hUhlocHLam/tUWmB7ZTuAfX6p7g3IOTm/144SxntvGFXOJ5r9eV
jSfW167KFPwWNcu4jfFOQ5RrhRmNLQPdwShG7FB5P6zMZEqvCa03v4zkU9oDzH4jIfS9S2L9bunK
6g6rJiEdvf4FKKt4mJ15uUa5ZO1qMi/n2Xc3IyGaoTUWt3aqNXt7aM2rtijaw+ATHAeojapnJEfN
gTJ3iQvxCWOUM3CtKV9qN7ugNwuvu9LG5y7zwsMSOqTHl0b+RrXSbqRK57QQoze4hIm/FWbyNqgE
TzEl8yPYFR6UBIDQRVYpn02R+99Mc8g2jod5cvarL0VSfKHbmVyWTU2zKZ7Gr2GvOfhxELzYICFB
/anC25vKkQd7MTqQChJBwS5n212Felwf1B350Iydu8WDTn0UDnm298yhSQDKeTwOq9HjyTESVqqP
FltxnWPihgdtRHd2ZmQ3y9LJ63CK9QBQYXOKgVN3q0SfHX4LxDvB8HjH+LJdVgBZkk+TSxiPQ1Pv
FC+udck4LN0yZJtuprZpt2XXzS89hwoafLrVB0Om1e8MLVNazZNt7AqKslMrw4RgwbI79edM1tmd
IryFKqi1rpnl0hqMVjx2vQujFnG1SnpPv5rwPiGlEeRJtFjdiIxwCd6J/G74bM0ghOFJLuY2s7Jm
CWaSSdZmFCMqU9Gw2TkltipMcTEWHN1xlSOfCEYVsYZF7JQ0vCgOt/WRWqp7iFoPo8nITOC9GmCz
+X4u9rQh3BPMjldoNDq0AnRI2E4oMCxI6KRXSuCPVm0pn64uvuD+xnjVehe1yoIrfD/e5uhCnkce
aarf6r5kKjROzio/zlVRcgT5Ec6p4uWECprTspC4K+LotgPHqSgoVRpddQ6m81VGne9CQ8C4DN15
GUx546kgOwl8LXDduVzjAyWQliPGHWAkZ4decvjsxE5FQGMZLysGw4yYRZRcaLW1rByyRAh+JMAE
tzCj35WZC2aD3gRsSsXqGXIEHdhz3ElU6N5IM5WxdmNsYwf1ZiyQmrS9HV5i7WxvXJfIv9Bv76G9
u3fCGvZtacnradAneAne0RlY1itYg/MhCYtp709udZMWpoaaxoDIycl4+cQ5u74sutG8N1V6YKKT
I6i5GdHdU0vq4TlhsNSF92lOGzMQmOqtmf4vgPGNriIJI5twQhKj0oDNk9iRgY+7cso4KFWS4agz
eIgsjliyMV4NTA9Xtd2UB04f5qHoBgAlKgmRjBTyuviQd63KSAyT+l7zagivC1bdT1LlKBI4VZOG
6y37JQVAzgmSRKdWhS2i2YrB7DvZzhvmeg3fBjCkKfuLJEbzCZvd3jZ1GQWuT3ijPjPyr1Sgo1DR
jmFGOI1V6fF+UaGP2pyLTYugTVunneN+5SEo9xCktDeDymk1q/DIxbWH9zTUqisb2/pdx7k5ANK7
6lXcZCSLaNNQTBE6PzJJGzu4k3XYxF9NGfWntsjvOjqIx1hwxrNasitNlWIpVZ7lpJItdZVx2UEy
R0A4hHJjR25LVwekp2lBGO0ygK+DF9tvlL3jZiI4k4JzDDL2TNp72RQHretoJyz0zaqqnelLfU7d
NGp556okzt6qXJo3MWvDcuu1dKB2oqaYL8uY3M5aJXhOTmJ/y1Sqp6/yPY0QirrUK+NpKiIbLKh8
gEkfBqZKBXVGl6GYTmjUpwTXyZozvX8oRH6HZ/5A9aCvRIuxYZPpKnC0xICw9pLxdiKJl2QcpwiY
0wHBVBGlad6hT9KaaPoMabM5CpVjGpHl7rODQqBk39SCrtdPnadZdwQZ3QxozgAP6zlGHdDvDvfe
PXOQ4hjCZmdJqBBWoyQlIYoPwtfuMiDjaB3bCpu4FUaBrVJXE5qZW2Zz+aazhiLQ/fDEXCXbVW43
HEICkABa6sl6qgv6xYMJd1Klu4KoTFfmnDcb4C7FKXJatm/8wk+kaSJlGXX3QjKOejFotz2DHdWu
nK697azC+SR9+0GHHnSVCcjttD+9A85/ufMHb9g0mBcfOjJUj45bPKUqgjZOvYijT1LtRqI/96jA
oHnOWtQdE8Sc6Csj+67DbX4jQSEQpTc6I1ryWyOitaZN5XQSPJWxMRjh+MVIElIlJOm4RZ2kR5Kk
t5UFRRrG9nXm2p9njT6b7hf5JiHLjATvEQKBH9W7ofeb69rvDY5QMDz0Jnzzs4gtMIrjnQ/QAphB
R24viupTbNvTBb2m6HEUaAC9Di9FLfNmbbuOfHea/D5mJBiYWep9Ig7C2fa4LwJeH4b91Loc2VU3
NBa/MSDWVkVlx9dpXZ1IG1suZ5exbWjYD7lKHm5QH29srR13icolTlRCcUu+9s6ek/bbrJXuKhLY
OqqRiGpvAlUKQvPbZLCvgH02EBONK4hJxSYn/FgbnGXdLhZhiSoZWQiw2lmUX8z9hYfpjIN3VZBM
lVcRgmHyTmPdyx9SzS0/UVRlF2Xj86h3VAgzFj/ymKuKaGZQBfVVTpp44RLZ7M+EN08WWqaS+Ngd
qc/FVo/N6OSBYNi0RIjvo1DFP9MFcm8apyY33c6N7eyTYbukKbGQ9vSNwMk0qLwWydQ0GfK6nqAb
ZE5rHCvZllvHn+YnuMB4pzsVQB2es6gzxho4FBeQ2vhG5xfMI/U3dxkDnTL3qYhEuOaFoMosmm1a
lKIKFtz8h6XTfWw0mbaPZJu5Aee1ghAQ2uSX9Wxm9HxsdzPhN40DAhZew55oR7uUmFALFz0ncK75
LsvSa+reoE90OromcAo9rHmCTqFxlCqRm4dwvSa1EJSZpenvyhe06lV099DTY6zwK2wIUWlXlB5E
2BHz7Xgyw8GjL/MF5B7A36WZHnQ+6m+qL7Y35zDceOeU8Ahy8bHtIH5Fsdatm+9R4ipVHH9RK7bG
AL40kfqtRy/cXGESTZH99cYLDZj8WsLxDvTRzAMrzOBDlBLm7Sd/DkntWoejH1cvyVCMrr1CxSCK
e6Iessw+ho6fZBf97IvqfiJEGNx7/zoTmEXPm0p5lbaugbphlRveGJRox9eOSDJvvcQRom0SugFx
Rcv8Vrt1/DpBLFtRIziPfE/1TYsmer3mWB/CJWROZIz+vNY7PzkOo99cNjh8V+Ajq68WK8/KlnbL
b9QuMyEgfUeLuUs8p6afWs/laxvqxiVKUf/gmig/USRVw5U3uPcyjmsUrY77auc1ydvMKshYdsS0
caRo79AvWtCbi/aoFXVxq08xFF+L3iHdgGnY23nvq92ATkQDOhl+0rwyp65YRVGS7d0W9LaXO+aF
Xnb2sdVbSgBHtzZ+HpN06C6FMqLw+/Ssrh7mZLS/dIZSfnZYHTwgBRqzGR0hrM6Vu5tIfwkS6CJf
Jye8jlLoLuiTBYluOPTWYxolwH/ht1wSvGEGdDA6ME9QaeAr4E5Zwcrzr32ewumKSms4pJ0hmdfU
ZXGc0VzcR0CVvvaUnpyZaNEupYw+FY7siKPhYkNdSXea6Dl9OQx1rrSQptaKRtC4cYdaP9DWhS8T
Fmhc4cuktFiFc8iYkd/1kQA72hjNZ7xsxqOBROWxrKLPIQLFk40MLFnJUtf2llnXzNYEXdJh1C88
UdSfkMsSqRyGICUuhzkmiiVunjwJRWtVy5lATA2kakBTm7DtREb2xAUJ3essX/Iv0DgJ9UyncMeU
yIjIUjNM4uNH4lnbYXpVJp2A8KvooiuimtjrqNymSCWwnpOst2rd3llWHD2oddQMdR3GzvQsqfrg
lWsOQ71qXm4az8/IqhR5ctdGgkqskS28g3QwN52vMazxpDhMmZ0cYinTk0O39VDAcrzKgYMir3G5
mXTtOfcr+UDKY0jIu4EjfGUtbBqgRxc69khaufMnghlTT15rSyXX+VCHu94c87tS1UmW5L5qJaoj
o9GjI2mwCmdiMk5NRLUv09BA5WMQRsVlpJA1nPbkWBTXSak7ageLNmIhlgHdUZIWzWPVT35xbWRp
Z23yxeUwRsw31ftYdTEtvxjYHpIG25Wv2lLq043BZG/vxlXBDxy15UtfzvV8Lyct5fmq9Rx4+5tB
7yzP3AyDZ3o1k6Z2ni64JK3vb6uoiWE6dEbFoOd/FzbIOLvX5isZzYSSes19nhfz51/aPzffFZ2/
NlWU6O0XoSfHB2WtYSaP8VKnu6NUar8qxOpmntLcMqarSOuwjwul04K17TFS03ycY9E3s7B2Y2oe
rczZana7dWJj43vhZT1IeAn9hre6EzJFPZ3s/vrF/e74+PHaXOVuRhAnxEehdmGMCLJDc7rCO3nl
1dSK5IqNf2PL+3e/xLBtTFU6GgTv4wUAtzdz6B2nq4RoD/W3q+FH86rt+b38j67kb3QlKBm5pf5c
VxJUedU+vf7WlPz+PT97krqpepI+nUQIK5apsr//OylG/IEhjQISgbJgrMDN/bMrSSMTrT3NR3RG
mFtNPvYfXUnLpStpoL4Eukl/D4PZP+lKnj0y/1JKc5OCN/UEIeOYklF9fFRK6wwuYDRK7cLvwwZS
qCHIshwe21HYZXtMdfjIzYrzJsaqHZNaF82bJXLiRyIgx45HuVQtdh0dbRH6mXVZaqg83YXtIo70
FBMWaUvdbiBIew53GdxJOmoAQ0cmPpL/iq8rbBBjc7hw6BjIaBUNqNTik0Eg6iIzIg3INYgZpwYa
REIecbgTrCHIrEkB8wh5GvWvZtliWqbkauvlU9pI5cj1bZT4t0xLhlhcJ0m/mXoyA4BS+zhlA2co
UeHnAyAMCuaF+C0YWxVirf9p5L/9R41866wX/vNls3+anpLkt07+92/5uWoc0jYhCFiYuyyMcy5j
gZ+rxtX/gF9Bix8vsmqps6B+rBrTpMdv4FSBRmufVVz/vWoM/w+BFZNnrMVACH3XP8pXcn5/7OBr
okRTkZvo+cGJoHn+/bHDADyXKXCvT8gwKHZqWRBoBG6L/B2J1vJU21F7Gyd5+8JM1LyP40y7M0Wz
7Epbw8CYJ1SAxMsgwSBycaJ1hT5IaDSViZb+isWen0NymxkRnVMlN2kLlhz9i0PuWTxn2wH316Y2
UnEijmW+iUU5AYfPll1lLkS5pJbcCybGiA614a2UmgRFaU/2tUZmGv3vHPVn3PXTE2TL5QmG55Ks
I06GRhBHBFqv2qyVW2RizdFZtPqZ9kH6BKNjoem4GGsTHNPXBS1rIJireoG1yP5tbCNjZRKJji5E
N26j2L01ei0huCHvzIeB4N5s/cs2+2+e/GcL4782rvNH4NKL4VPVdYGkm9vg1yd/gZ+bGUHnfpKt
JQ6ORexQbc4UUFBC0eFaZtNzqjULcYMzxjwhj+Kt1a5PiieKMXRzMb4bXJvVQchhvJShE18hr6te
aSxpX8DUdXexMgY5SZpeDk5vMKOOSbjL89DfRTHBnENnVde+3z70ueXsnZoecTTRkYzNnReTPdkg
2vrrN63SYn8pd3jTNlANPgmKRd22Ydn8/qZr3NtEpdcYzaoi/GqoTz8Crf1omPZ8owEPARlptQcA
DD2JQmVh0pPv5bazUnk5D7P+XGcGl0E403wdAQgiz90iB2bh3xocH2/w+4yLiCnxdTy4QBSRUdw4
fvgZp7K5E0mSf4aoNAZuRqJoUk4lstpW26GLcNdL1fYbqRfc01avjxe6tF5LdzhNrWns6Qo6+8Vv
sbXYIUkG85JtZmcyUaKLeOskX/NaQDeyq+kliSsSwHtreqnB3h7gMrb7tkf0Fca0DOtx2MIgnu9Y
lNkV02kWU5cl+8x61YskbbEAtm63zlIJ3pMuCUpEfx7WSQL2hngisdNli68zQY7jleV8BwgK0R78
jfSyiK3mBL3N/LL0Zf3m5w3H93JqOzKpHNHgoCRBsIy7bi/mOrmAkKFfhojHbvzSGC+drOHNmdaQ
gzaOZbpf2jgVAVNr8w6g+nzd9QYXFG7mFq+73E+OWptoxm+Lceq+2IjdnwUm0pMNgIzUnnn+u0Lx
9z2LMpnjkctQxTKssy+YLfXXBcP4LAyj0dPuyKiRt73AYK6BDvqMUQ2OsDeIANYI905byZfJ9CVt
SzRmgY08/5Ve1nylUleOTa83X1A0o1+Kc33HM/NxFna2bga3eECvKYJsbB0U8KNV7nI++1MVEnKh
9xHlNlKZzVJU5h09pczmyctbXQZaZHYcQq+EProFLIg8oJYVLRCn7o0NYZ/mBvkG6rV0HuerFp/D
7fm2rdMGsljiLpdt4xgno67C9yr39UdfKzrMuUb3pdRkc5V0CVGXRR1j+2NyljyXerZjtkMhAOma
rExrGNydTbnhbTI/5nCtg4be/PXS/ZBFoS6/mvThAkNHjIrY++BlYRzSIfduwzuzJZ5r3RuwVJe2
0T6lUvAOjNSEFNx0Gs3ghM6nM9eivuQIG887Hx//srJYg8w88yY8+tlYP2Wjy8xNNBPawJoR6dfW
XngzeDWNQ5MM2vcTwG/z7F+PWv/uDZDEzMviSMMZz/lw/5SSLoARR95d7sp+gyFxvmrqiC4vzGq0
vyX7TNhM7BcmTDGlu9I2VGw1Yh7duTAmVDSsPYuNeamerNkz0G7OCEnNegi3zJ/D+9xr8IjHZZT7
3+uwP33tHxD154tPPAzSaWyzHMQ+vvapaBPO1ZNzVw2OU9I06sJ37ubQ37ddm8OASuRlOnfzde6N
5a4vfN6BWZYuuv9kPFaFT8aYMNtD7kztofIa7R6zg9iJye4hYzZDeS39DkKWyfufmCSgJ+mm7h2M
Xs1HlNjPhK4OBzIGfaYejZxvBkL7yp03egxaUkcy+aff0A9D+MWMjXSPNNc/guExIdh67jbvrGhb
02v62rql3LXTGB4SkmM3svRKmpSmOb/BVGC/MgtbIy+uNo2NtGpkclUGm7Xdd/DdGnprdX3I7TH8
WnosdWqC+ea89EKhRbTWtJguUMZ/HMosZPrYmndkDWCgLFJrDITZxK963cltqsfhV+688Q11qNpB
1KVJvfA4JKW8tHXJ5bMLdr46aXXGYUV2j8aG6t5u3OTRK9IXqyoQLUXxfABX0wVta440Y4kJBorf
rR0vn69wvPIs+etVSJH42xOUO4GcDWoGJAtIOigHP5QN7NVgGyGb3IFs6tFB6Syw1XlvJiOn2S1M
vQIPLS3TcQmBn1KsfnLNXt5KumwZp57uEIMKWJMPlx+bJO+m1VLoSRaMJEurdmG57ZtMLVfD058X
vNEPKk/j2Zzs8W1IPFtbk7hSeGt6MIxkMI3nlyOs+Q1dtIX7wC6tfJVbOUncuYG+DEVHMez9SJvX
i6y9w2wXD8TR0fPy6FYy/DOhqTYuedEsrGndDfrwykiFLTIrlcu5qfazIbudzardEwSoSk71udKu
6790c7Z3tGxc1rOZyI2wli9GXRMxXiEM5PXEoCtTFoSIbG7W1Oxs5pG+98IhrFi34JOP2OjIFhfw
VlcuONSdbGAbX9LMtjE1DVn8medA8rnTUgTcGJoIsKuSIv3SocME2Zg1brSPqVvmoLDYDVYd+EkE
7J5xp42TKnDauToS0sujisyDdStV1p0VD/2mn+NC5+1mbHk5BHSdlASVexz24P9XSPRkGPhuZ9vr
XBrlfRT1HYMxm6eONFLrOSaJYgkiw62zC63vVfkjltuoB+lNanajPxd5xb7aNwU6bHZ2PdBKaTAy
m7Ljwo3gI1eoqgt4hXEVOIZlPRqVTHzup0HeMhjBXWB46XzXUlvuSRQW0Yp0Rflugn8BIyk1xjdF
BnbIDenE6q2cNvY4CnQiLpkHbstEhok/d2ECQ65azVG77oXDVN6pQ/LvLJm/k6B5x/g2TzjO2hW5
ouCzETPjq/K8Ir4xmc8zIgPwsurEIm/PC+kf9YN2b9XVU/HW/R/1XS8VoKckivuzJOpff4J8y19/
+SWXyQtM+uq9//hVv/1ctFY/Xp3K7P3tD5vzmfR2eGuXu7cO0MNPWZb6yv/0f/6v/+hkS6AUddWf
H2zhlZdvL31CquOvp9vv3/bjcEtgGawyDPIgu13VEfrX4daz/uDJ6uk8YH3b8H6NOcNbq1Pwm76L
zei7n+hnS8jW/8BlhIsXndo/P9zSPPx9j7R9DxGnqZtYgz12zI8QEQcHoUALO+K8izjwcY7dxEBk
QUr2j4ubPfvAUFZ1RRVQUkAFJFd3q5mS/ugbWR3ovX/PqCE7wmvPOHXkp9G3O+YjLs4JCoBc11As
pdzsy2Cj50Aiv7UtFjOCXoteTyO2tdDwBrkUkzzNb2uaPGueOECrKfo3RuPNK1Zut0LXOWK+LPmd
SKDXRBk9jrlAo0wObVNXQB2d9NnF+LfOC748Q6cSoHZqD/XYPmISRprhjEyFJKVKEXqfAVjdpZbx
PLb8elC0j3mVvKPyJOO+8hLswuYtDfSOyoD349Zzv9Hb5tHlIE4cgUdZofH2yghwDJ5RfT1qDMlb
/xCV8FiJP6yDUYSbqGdYJNPsHVYc+bIulxJqL07mhh+aj1wCO4seeAtcBh1ZQsL4J2z5qhHRUgDo
CTtCCMlngNO8T23OoVWOxtflyRqMmX2LRbLfqO9MbRLTE8HIX5rs+tHCJahzq6eiNuRtVOW3CHPG
Tc5ofJXD+bxwbEZk5WTR3m94QRYCN/zV0UPWCWwRnnIwVOX7gvsURganKIcQpzV5BrQpsP6/hLlm
cB3EPQf2fmOVOUI8YmwCWOh8wL3P1s9YMmhT0d2HfpidGoFhB6ig3NZS50Tkq+qw45dOjoeJW7s/
3yRJs7AF2023rj3uA2OxODFRj7W6uJ8wazGS5x+F7tyOCS8qSjP7YGlqTAoLel1FxXz0BCbmsVZ3
EQdJpsceZwKDM0vVmRtvhOnihu7MZeLG4vxGjpLjXHE/v8NRRiBv8tLzKXm2bHoqpuRPachsbzS0
cj31PsFMILSDouAqMeYmU8ir5aXedCKguHw8f95F5EP6wLkR9BPvl3gHgb6KU0nV0AkdXD8/6kb0
ziLnrqZqptXA3el73CqVWgtR0y8PecwfoWQ/U1rw+c8CewHx1FcDl4vi936RfPJTwzrh0RAeGf7I
yxjXDPlR3aPH7JycFz5hf+Bm8lmN54tR1iyKSeNLCTZ9LirO5KHuNUfqPmdjh9y0edaFxwVRyl3R
pXXAoC/l2cQU3gLTviXYwtxwJtPXRauOgfrIa4ji7sLvtHmHC5BDb8PhruklRnKPRYmbibBbkllx
zXGXlfzPeSqzS99koVo6G4E/IjZHNp9vdNaJno/J7Rg7V+flRSdD7nWDwdxs5yQJVD567gHDGmCW
bm1Dpz7Syyp3MzL7DR05lmEGreX82QJrUSxoxDUj2a6RwS1Q1pwhrYlrc77LpZfJLU5tscPZknFW
zcUWVFy+JnwCA7O6AdQdzhK/TWxZ7qyFbUyMrG9bCrk/f8z9MKl4Em4j7I/9ZkyN8Il8N23vqEMu
6GWcDIOh7UNBTQ0f5hlvAR+Bkb1j0YL3ZrF6dHRAlEQ9ru3SCI96O5QnD83llTOj1pvSZyI5aLKj
+zwx5M82aPgBbkimr5HDOkUvbJzAB4it53KTlYVVnrSO2Srp0+zEaYFXls3BkHi2Znsn4rxDDjXz
wwy6O3ZnMf7vdWsNF75bNWbXHlB1qo7JSBZyUuh7vXKsjUbWZeBFBpvbxEd3Di0IB/M2BhsB3bsk
ZLpnM6kpbAKn4W2HIy9hGohJZ4lUe3rx/MPLre97kylmc3NetGPichqItHt+dnzjtNwSrWPfmku6
7AhbJCMXzSOPnYmbqZnrLTUTn1+VE73b6OVpdu35avCydwYUXBpM3sH5WrsUUOus4EcOBp+rXbrZ
hpDmbq3BdF3lygME1jS8QVdQrOEl5zs/bN4bj/9cDCmxUE6NXJf9xNbyZGu07YsP8BByEEPpqvE+
o/qpNpkW32gTkgRFdrMmPzouyRyhBc273Fi7w6JvIHRSrpIB7KooSfktc1DurlwqAndDp7PTVgxU
02czreY1shlBw1I3750oy9cwR+v0com64QjKn4/Q0sMoRBJgECGe6g3pJlXS3zCChmfMDDrHLQr7
fkyDJetxvS+i7UBoxLVBr6HRjnU4PGl9Vb12YnyxE71ChmvN2TtMBI0YUtjtsoMGOE/7vmyrrSgy
smIIwmsYuactaz61ic2OeBStTcMPL0l6kNo2tyC6X6GP9b1DKeyu2Pc0ibXHJSLMNB7QZ53CWFhw
3tvccINmYfZ6hSjPXDaRWYbaXTlQPsSee/9LKfZvesYfOmCqrrGhl1ou7CEg0B+peLnQTGlXLZnM
yYJRRsbvScbDBRbEPalJxG4x3grs5G8R3WoI/a9WNUWb+r2MK5THQPVvP6D/xGKbJGrUw96Yzpsd
a9BKsteS2HJMU9n7X7/LDxPh778NmA92dYOT7kebgZwizU5kOezzhRtEVQIiw6vLgFz/3oP/R4eA
/5f6/rdjw5+dJv4/PASQt0Tb4M8PAeu3nPlW+/brCeD79/w8ATjMhIVt6ZhEOAacy/wf4y3P4XDg
UcsD9f0x+P0x3bLEH9y6nA7oYJznXhwbfs6EfcKR4QIg5XfIEKU/909mwvDjP9ywCm2Mug2EH7mv
oBA+3LBZSk1kSHrei7vEj31KP3zt1hZawVniv529tui3dbPc5JUpp0BpeXUdjAnmVWhoY1JSc1rS
eAxRmsHcLBHhgYOb3uaezidP9xSrKd55JSIu4e+v2gHPiNayFAdwaWUkOuiwerRpZ8EsmYuY7ENq
sk9pzwNvRsx7lacOTjN/oG70YJfYijrdHml/Z5QEPNxJKSfzJaaphiewvZjJQiIYitYK+t10N/Hi
yExv3frgySQ8VBroFM7oSLu65FtKf+8xyQuePw1qTKRg5Q5jXLSp1QGl9rsakR2bRDF3t6MfvdJB
4U0irFoRyHTLWs+2QiAnWhxi4VOq/x3hQ+81xndkTaInCwee7capE7llSFVv0Rr1d/Fo3rrWjIbD
6y851pN+ZlJkGP59OA6XBpFPqxjAIDNy4zTzEKB5Uo4r00cNavqkpi7FyaYXD02fZC+jn4/UT98o
sA/KmkpDybrNluxb41D7eVWFLl6TX0kR1tc1XoU1TNphO+gUdRgAAm7B+9kKN6GXuqssdNVLIH7S
4UeLBvcMEUD6tZVp2rYfs+pT1In8c8Vh7rMx0/Q/V/5NFFpb2NkzXn1oR7FevHeyvoE4JQme1I49
QQ9PlY3VETfRCKcyNC38ETk4HrO+ySdnj/PDX/lO31wvtFEf7cy/dzv0xNXcEpHULdj/Qhr2EprZ
ngaYv2lz/yGXtdbgcp8eEGEhSiD92aNE6Ypbk5bMi6YDfUMPqlu3vZlbV0XSxAZG3RiBI/Rwucnj
8pOlGfMG7nMbI4e37nAaiW3nh3TFLPRNIStnlZKKSQeQTivpc43YtY2F0zWqDYMCYalAEDv+qke5
X12ZxjxcwI7uSSnDwvHgkd1xYReu/s3mja+7hQYygyszWRMZWFVbw2/DFkLGol8Qsuf0hwqrNgOo
tF/etdKR2s5vKwYdi/Cmy9xs4TqpQR4VYAItkAc+irHU+HTevv5no/8b9Q9J27r5Vzv9Jadv9Vdd
/yZm+PF9P3Z73/8DmhqtaBQ2H8QMwoA6wzjCUAKfn/s8//pzX9f/oAnkobkhNRmsGjqEn62tH+XO
XzoQP+7qDtIIvJEe82N0Px7v7NcB4EBjJu6x6h7Y0DigEvy1s9JJtepzSCdrnaH2yzyMzYuaJv0N
mBaO+P/12xWmlzQUWOPC1p0Pvz1BR+RkdZcxnK7kJTgKudXMzhwCMO7+2uljfY+3jmaoafTUywZV
oaJnmOWJsnp5kOEAd7zi5IViN0OQuxIGI+cgC835pk04eqLjqb+izW6lSdcaaMBFmHjLsCmZhmws
aE2XCNshjAigMzSI7TnDt1yObx4C3CFoErbjlqNLR5fJcu8abQHmkIZM3yaGOueDIVvlwszGDo+V
M3PdXLr3J14mEyXCGesnS9DK8nXBsXLQrMMygK+C3G1rZU0xVkdD+8kI5aAdfSDbTP80PqXXMbIi
d4tiWjM/62MYJZtiiGYeV1msOV9jXSz4QuBo9vFFRVQOjfkJ5uh0Q7AW7W4v8qfoioDEGAEm8oyI
NDzd3aI1Lhp7lUSF7m/NDgfkGoWt5RwMW31lRCKu9zi3WV3u4ErgONDIbUdprxwpoYFzfG3g5LL8
wMhcI0IvUrh0BUhNLqPnQmEvRgXAqM4sjO7MxTCixn+Uw9xrZHkCzpjKxtsNrmTQOXFCV3gNJ23G
K3wKMDcyhd/IFYhDYr1fTwrO0dKQUrCOgvPepdHB+/FpgZ2JHqOCe7TFtG3spr5pFPjDOTNA+iGp
Am0R4e3oLvNDpmAheoy3zssxc1nOUKHgz5w3TeFFfAUaaUB9IfTVxDYujeTQKyBJ6nQozUiKXide
Wx4SUQLWg2BiKpQJg57sdoRYRFsFJhHa94a5OfCTDgrKLJZ7r2zhomgEAz87lRHeFVnsrWcFUMkU
SkWfoOJ5et5tOgxXeChBrlQKvtJoRrwjIku8uGc2C/t+ejMqYEs0GrBbZrhoV2LxsUP0qaEdyzPn
hYGVfos3h8zmppGfLTO/TzVMM64bMa8wocUkpqvC5VhU9mTZ2zAPUeVk6oSpQDMtxBmVHPwkFYRG
1BU8GvaE/qmVJB9LctGMGLlvVk8X4xlko5A21ihJMXOjED6OQt5UAvhNWHnGV0bS/pXhlbBxzKk/
ECefH0p7EQEjie6+UzAdawKrk0FqvpgUaidX0B2U2s5trUA8w1inj00Zp1/5RPPdrIA9QyXz/VCW
9VWmcD71mewTKshP0lryhqfieCp6EEDFmQYU1oCBlpSQwP9i70ya4zaydv1f7h4OJGYs7qZQE2tk
kRQlaoOQKAvzmEBi+PXfA9ruluRudfuL6Ih7I3pheWFTYKGAzDznvO/zrjScz1vNHJOzN7XmzQc8
RLOKV2KfkzSkcXhLkkPpROa193p5UpzJ3o9vXCKTUR0tMJWcCY5unpgrDZjDsHyaOIY2KKf8l2oB
HbXK6Y5EQ/vaZuyhYelvTCSx4JHgWYZ3yNmHXTfr0VpPfW/bNgCVbAVayQJz8B68CbglX7srFwBT
B4kpX5BMYR+Tb+rb40bAazLgNk32YkyG5FQvSCeovRxXF8zTIgxZlbghcGVLtWuT0t0asT6u5wUR
Vb/BopohIZlhooVdWsMtrezmEi94KSpf8xYuyKl+gU/ZoVA3bkh4Hau6JxYASJVacFW8JwCxF4TV
8AazeuNaFQviinFuvuNr523Rhmbru1n9xdScbjd7HIZXY4glAreTtUI60927byQttUC1UgNJgydt
4yvolwUCseC3pgXERdbqU00U6zkOi/tadf7FWLBd9Fzz3YzsZju+Ub30BfAF+EU/+13mXzTMujfC
8GhucxT0T2ig8p0PJyx/I4aJBR7W9xj/ZsuHKBYOHW5SpPOHukohnXnU+dyM8twDhPQXLJm3AMo0
5gUHo7HEI44O22CSoYUBVkmyQt74ZsMb66xfsGdyAaBljrsZaVEe2Ev8TdhUxsd0AablCzqtsZLk
SZAtShRg516MhS2kEbRHOiT9jncSGMZlxBR0VguWrV4AbWyfw0OeVM0bFMVFszZMX6Y3qlu2AN7K
0h4OWlQo0EZCXVTXmgcjN8qtlzTN82Db8h7wRUi3XM07MxljyC19/eL4ffXZAyr8dUqyDn5OJ+nY
+9GXIRtTrHizz9S03g6V15PdgIwe0XEXaBW/J2gcqdGLp9e20mWuPtWFJ/JAGYMJentJpMtjq3kO
+7LbILOr7jy7wL1iO/RtS0s0W/pKzXsvKh1nAy+j+GxGkQe/cgzPPSbgo/Iwtubj3N7Fvrf3+8zI
F7kAnKXc6vJLZ+n+NfUKCVZyAqHlyerQVFp3xgXvrFMroymMYgOVZNm/Ry3qoEH0FR0rS+NELylY
b6RaeqeZMM9fdbRZgEf6hO3a5x4f86HTkGbazkuTVCw9mVZB+2ZWXS6Ldg0bZsaTRQBNdXWz0rwk
Ohkdfcm0PINoTRWAZ2rnwuUk7EIOiRkYvgY3QTARZl7kfcr0ud7qifnJ6mV11qLSfvSiSGJ8H83T
okdmGZyM+6mZ9QAaBMgjWx4a3Ay7uesDNZXJ2se+fO69LkVXSYOqjXFMVpFhvnO9Tm1GF61/01T2
TnPSEjuGg/DZYXPMs4SuZmXWdxPIy5trR9YrxTCEfNHVM3Qb5T8KO6XUbiREUOw8T3aYxhbovdq6
z8IGxRaJTf4tj0p3N8RssoNunjxCQ/jaC0s/N7iwiE0cD4xWPJxuWvNr3JNFtNKmAddr17h7V2Na
IPHH0haY5D1myvo+gzW6T2PD2I+mXTJ+S7RgGGid70LRuu85CxhUnn4KdBrt+1cP8tpLUYGfYBDx
AROmu9FS/2YarSRSqdK7esU5Re4NlrxolXZpfBiIcL5zSkPSmraYo7NpN/NrUrcF/qkkHA4GFD27
YnsjQzLi0bTkFq+gfQ8OJtuKhM26RwID1d5r3XRtNjNEsZFF+GJGfbOWTftc6m1xVYOy6CvPuoWm
d4K4Y5E2knco2LREuHsDIdrVFS5yKMZ2LxzQHBloKfVwM4X7vk5DzH2Zb6xc0YoMpmNETHWl5fdD
VWP5b62RdBaXfiz+FDnRVc6GB6dtwVuRUHnn6FN57TKkX1T2TsvD4btfOPjGG4toV8INWFZIDuAw
PXJSLVedoQ+PSs+jdzpt8ncWndktDKnZYobXYJHNOv84A6QqNpEd3ulANlCy6Cm20qxiB1t5i96o
V+28HiMzPaQdzrxVokRCfEOENalojEj+ahapK8GxZt0kkNKbjXcKFS33sfPag53HzQ0mk3lG4Dhd
/KYVaz9LkFigMT3E5TBvIg7+H2bHO6aW8xQ5yUBMRXIpE1vwKa1DkbniIwIaY9VOcH+a0KEnQtYG
HkNs+ZPGAJbQXBMloiY3ZPN+auPpc+JqN/J2iAaOlbNIQTBHNYkeVB1MWN0kDIbu+2IPNo5JLjDV
psw7fcPc9pNnBYTe92sz53BDx/+qrMQ8S9t6EdIiIlpBICHfIV9nmYeKq8i5McXgg+GY8D2YZo3g
1CqZRjXmlob2FqPkdPASdSUewnimwYAfEBoYZk2nJBbENWjcEA8ehFlP4Fs1EWViFTvXG4fVnKTm
y6QZcNuSmVEj8xWfMPYrvrMsgN2ZnUsev0+adHGq2eFT0UlnX2vhdLANqZ8XdtpaRYMVzF7LNifj
5A4IlLedZDcHmCVtcqghZNRVF10In2Nnz9Lpaut8uNTDVj13BXUCfOHAqRmBfVMx/xtd+UVGTyqO
taDEUQ/9mBcTh9YEV9NL7tICLR4NOnRk7eyxStt95jxaoGtemYJ4JVs27b2fX/zHZvlvGn7yMhD0
48/xl6r1G8L4nJStg64quRNj1b7O5DSdiIiJr17mZw8/v9SPqgouZQqPf5bq98+hcUmTpA6iJS5V
G0254R3BuldOUUUf+W+95n9wP8VSSX87blguhNqR3AMDNg4i+e8/U1ZNk9VmbnSHu3Dakmtg3TmQ
nzd5yWioabPMPymfbCi+9OJT7S42gwHawFULcVOvqjDmt3v7lf7bP/oX/SN8XQvH92/f3qJH+l1n
tCin/u//uSu/JJ/KT98OCn7/mT96R9Yv5GksmSs4V3hBeH5/HxTQVdJxlbGnoxWiR/9NB8lCYGT7
qIiwL2A+5M36e0fJ/cXlPyw/RjH95jn7Cx0lbIY/PGuIl5gRMMCwTYZbSCG+f9Z6g7VkjkftDhj7
yG6Z55/sFJ35qmdmSf4QS7NaTXJCTd4j6QuyCEGAE7fFeXZCawyEIAYr1BP1xQXsdJ3Dsfzo6yk9
1IgM62TFTxXrETjctijn8mNhYwnQHWFc22RwOlTmrXmGOIVaPUsLoAi0op1d4niPbpvlDy3trKuu
PhVViwVGxtlzp3T46lmitGBWOVraTK/HT/R4i3GVSA0FpmaSi74efRy5GBnoU21qp8k+x1qGTdts
C3pTk9GGG7w2VPhjQ90TEvV4xvxOy5t0nhlaQWt4Frh6BoMB7hS6QKmXmrvGR1O6kFrjk5m6ytuY
IG7dlVbSCQnY4qvXGjvRS4U+/9LLSQ96M5dHpiHDK4SM8gWxMZsVI4fpCK6huU11Gn3CbmLAXzaq
Fer7rerRHTg9WvIx8YbLbI/VPR7hCryuxxAErerg7vIxyS6eWYw3K6derifYebK6QzXSw6LKOHuW
PU4Kix6Dkbj3AimLsUrN4nVkhk1vuvDu8TTi5mcy9EjhLGHxSnLXh8nck10tWNY0SBd2F7nrFFXK
kT2MKcssRXNQcx4TDhrZKCLhYronTy8MlnZtyp/Nou4fIedDF+vFMK/6TIkPiZuFHzoNrEQ92M2m
pHdzGmYDSFOZOIRkT1YwjOF8miPRv8+XAyYBBUV7Gkh+PQJoUGAo8feiMVgoqDKHzKGsMt8g/CjT
dTn4ICYEUINzro2t4AzNRtpMab6J5NjYOwb+GKKNdJAfYfxy7hg4MdUgPM2I2ZVfij1Lc/IQ15n5
HsJ+Qs/B5mqYeGj21bCvesD0R2GkSl/FfRXvNbOjBpiqem10qtkPkyALmB2ac3U6vmhl1B4Qwfi/
Du3gtltHB1+zEggJEqQ9jf/gpw4TN9lFFYzYyHTuYyspYUl5Iao6X87Zq0UKu7/Iw1Ar6ygZfPRe
wMUQwfI9Zu8GIeN7d0zlWYopPrgor/2NgOQLRLG0sKKBq2TXT6snz2z0a0TwALVEw38XVWSdGw66
1QaTeH1JsRknknYkb/mHsRTpQraN4Ktze0YM9vXBB0rKv6pSRARJjr6aUgeUkE+856nUoRrhmJEY
lPbFwPEjVLMePkyDMqdDbMfpvhmce+GlGemI7hzQUYP6hTvmcURrrjYSaeFLGII8EXmo8rXbQ5wL
stqooDhJ+7En0g9QayK6YJk2BXGZ6BcLNPepA+e2sxpO2LKSORiiCed8qLIN5TKPIu/LQyhH4osS
IHnvxnAwi5PTd3p67yZyzv21Vc+9/mjNEmMB+V9OaTPnabT90LfPVg7dW8s8usAjzbY7s1UHRQF8
rrCB74puKc/GfN5xxp5uBDkYWLbyBg2gHQGukvltaE2wXANhI1aWJtsQuy1ZJ3yRxB2tihBEhmji
C6I6Uq66xVmTnFR6QM/N32Rqza53w2bjJ7QEQR2sSMs8pKmx6qFrr3DRobhycNOOjbSeY0iKdyFk
ukBwW7aoTuU10a0Xv6+jNYUGEJpBaed0FiGMF1brqdffl5SQCE5CvuTpSyvVsZu5h2GnH4nX7qaA
iEh9q8v43WjGeGzT6tlzJyJLvPoV2ma+GRPjQcf4sw4x00Vme3WGNL3vmvID2ASgG9MRdYa+LfTq
USV0HYvR7ag+J4BNQ6bWRpmTgtqPtbd3Y5EFk0MWS69k467mGCI3ZK5Da8ojAOJoO/me2pH+BsNQ
0nRZWYarr11msweaiVbCx6vnF9AU8ozExdo6NOXpqltHh2/7pEetgSqqLx90kNQ7zS61xSTE0wS6
4TK1YRry/GBMw9Vc35pp8h8AODD3BfCU3xB3DlfHb7+4VawfKHTEcSZfaaNJdHlkr4xiWWYbgtQ8
Hr8nrHvRGiNstW5G29jM5FetIyeaLjRHmFYo0b6bs6gPNBsGk+EnNxsRDq9ERq2olLwUbVYEgLqK
R5WH4c02QmsFzTDFnq1Pa5OvyQ/1YZ0ZhJHnY/gplnpzM2p3uDdGfzwmrTQfHBrfj/1ARdKZtLcB
CwZkbrLya/p7W8bNytb4I07HEG0uv6mRua/DSF6Ah2I/oPc/bTGD+tt+cPOvDoEiF1Ttsp/xAHYW
o/e2l9aFNUY7wZZ3IaLERfNAXZivG7fMjoRImdSjRr3zRxm/Wnm+DHkqib4y6x94CHOAtXp+n9oL
XqOk95Y4s6QPqt+7lrTWnZHiXptN8z73TH+t9VN9tQfxke6rA91Myx4LPzMQ+bjG+w7Ay1YOSEd5
MuKMqDilOwFpLyVMcqNFZm86O1G3yRHbuX+w5TDtSy8Z75yOLXLMZudOQ7ok/iuo+bdU9QJnKyfL
n5yTq+GHQ/LbD/x+SPYZk9pMNd9KyL+fkH2H4SrDDqjEgjDe7yKszCW3g+juhcywHJD/fkJGTG8i
ycEbRDFKUx6ixl85IZv+9ydk/EZwFdDtLLYjA2H9orX5psIEtNyp0k28g94U41FLZY1m2sgeaIBl
X4pSzXdD2FmoFHI7ilhTw+xiEmP+QnqSZKF1pXYvIpeoqbie1L1lduFzNvN6H5tkHF/jDn4omQFo
bAMSfEwtaEBNbmmu0pAmS+F5Qidz69vahHSDnDU8xFT0X5Sa7JNqeu85Hitcs3PeAo/tPGFMEHQA
SHXsXLEP70bZKt+kWGNBgpa+jbGvMJ0vlJ35r6Xu3kV5Pl9Sf1Tvu6SxHhCa9fQXVR1+7cy5uBJZ
fc4AlRHzh8X2ZQ7N5hPCDPV+jJoiMCYZf9XolNCOjmzGu+3o3tcOCUrrcTIlb3o0nme3FQNAPmv6
6haadqvKFM2LSwz3RWkG+harZjBJl1eA5a9M64RdPUsDnQXDh30IJG2uo5JhYyg3tgrjFxTk0RiY
XuHtpEuXkTgvaLuTiOMrJ4Y7u2JotU+GPNpFs+/RQbHUTq/GmqZMUTiPRUxqwm4u49yF+B8TtFWR
7DGvYrivAHOtyv8y0eGtA+zOLszUXPVH9oEuMMKsOfRhhpJUCmdeGVUFzL8hAnqxNbFRs5WhD6q9
i8V5nY1fuf2DcotmH2Ey2meaLqlCQq8LfJDTVWDNTv3Y0MQ+CNfTgsoYuTl+TpNXq8v8KgCG6Ssv
mtNr4kxVD+HCVR9yRD4rp0eOf6RPDSoonicmSmHk+hw7nbBbR8WQYgoo2ytwxTYAgt1gZnNqSHjD
CGwVL2p3IF5hyUeNx+je6+qvkr+l3+vd3CSIac3q64BY1UL+OufDCqF090pOl4PkGcAbw4IxvcMd
3GwwvqYmyRoOcwVyZO+dgZzpqi7tra+ZLbGHJq0zUfkUXmMihuvM4CJ9bvQsHNVt1jy69rBHsW/t
GDUlDwOK53sgrpPIv/Dt4rjDe9Am3FtcdZDUTvhPGaZfyKstwku0pIsVogLKZHUKFNeA23MihSzy
uEYoG/LW5kdrSSob3kLLOsE8ax+WAvj7kmpWLvlmimygw7RknsmC8AwN932wyBJAIxBBvmSk0aep
NnLJTWs6EW7TJUuNNDE8zUu+WhuZBe16cTSW7LVqSWEbK+sB9eCeXAr7NC9JbdOS2TYu6W3OuAS5
LfkmAGiXfLfSa3kCrbLRLxokFmctlyw4c0mFI0iuOxhM0zdJygHMHP3h1C85csOSKNfYfU+HsZib
oyOb/gDHr3iYREkMXVKRSMdAAYK0L29zzIuZEVs3e+Y7gBIrJ/eyL4iQrHXqODF+vlQ+ab2RXzBQ
uoTAYWhIRls8Ygdg1fKWrDxfkprHKJb8PFTBq3QgU08t6XqKmD3Qgs/+krsXzbzYTC32KZF8ZJrE
m2JJ6QvJkQ7SRCe6j/rT27ezAxBzSfbT0mp4wvAer3VF7p+7JAAab1mARmo8ODWGAJYnZPwWmYGu
TXqggykU5b8l+7PNOXXTjClsRuho783csj64hZ2ugcPnyHJjaqO+c5/osZBxMzj5yCIlWVM4prBW
JnaoEavA6JQ3P5qvesbbm5Rg/GfF2phFHFArGBX7nvi10yBIXaaiJCoiNOY+6EoyVwb88AF4ueZS
MDXcIar0jllrfIIuwvwjStR2JJADHmHTbWDd6kAtuCm3gQJ6E87I7ABZ5txtg9zANuAQRrRLMrGJ
eKYC2pOM3RjgZC1PiR3La4p2/IvSsTqRvkBgATOBje5h9kwtt0ck7hUfqEa8+7iDCoKNpuw+pAxe
DLsHA5qN5VWoPllPeaQ/wXTOv8rJ6l5cIpofXfREN3wsET3NRt/mwJPPau5wIOkWwoqczsaGvKuc
RTdO+sfEMquDF0vzkyl5pE2zGQhdaMqzJ2pJnpQtrmSXZMHY0c+Q5OE+RqIgSqPQRHLplM/JnGLt
xIw13OuxnQYqlRnEPo8lM4+uwpfpPsHAC66kd71Vpjw3iFjz12aKUZpRZzwf9LyOtwUtI7BZefgu
hv4YQwiw5UeOfwkhFppKTobK5F4aYUOAixg/F12fBZiq5ydTmQZ83NRtV3medNEKCeo7ELDGidSG
4TQP1ZLu6+gpz1sTP9hOLx7BLxiE4Kb1ehow8wTO1MXv66aW9+bswHCR1SLYX1Z7dvTxExqE/MmM
F8NJ76BHHAYTeqBhzUHKU3mw2+7W9ZNMqc9NgS1Pb5zlcDtRwmT6h0mL8nIPTblN3sNTIFUw6Cqn
ZyfKdCifc4XadFVCjt30Ahwz/hPyJGt9nL8wVnQ2YTZRBmOZd1cxejKFTp8RSBRP/W7Qi6dhxCid
EIy54SElGg+G6hq1Rn4zl06SXTJ6j7R63ThtEvxH+sj/TEr+nd78/yfXKZWE8VPF+fHP4Xa//cgf
J2TrFzJeWap0uEVICQWn1D94SgugzLYMjrv4PRcx4t+UiBa67z+UiAt1jGkCHgbT4XSHr/4vnIpp
Qv/pVIyPyUVH79gmgXE/KsybsPMYtY3OsTBqTwRoH8WwdsTAyxH0UquXhFQs3HSFMqKIwktVTuSG
traOs289dzyVjznoaq04SOlAIdxo0AosYnRCnmj6pgrjktsgB75kMbm37rZoVWENl07Pknikg+ty
OrAk2pVo20nsoSdlNfI1i4ZbZyVuGAhDI7I4dlykNGB1t7KJ1iAMpkfNm5Fgz4Sc1EEDqVknfgnG
/bwzRCv1UzmK3A5SqVNEuqjJ5T5vvL65h1WUPbZN6L/IfDap2tl0BS+ZSusj8z9SqKvJ/6CZjlVx
icmZNyMYiWRX086HqDOVxcasEu+aIUl/aWjVrjW/Gj6CGmXHoabdItfAKASac+mKG9DEKzPGKtVV
Wr3L5iK/S/s8/uhIu/lgSJN2sagS/7Xyvdd8nC6e3qYJTPtiuuOP8Kx6x7xCa9P3oOPEpkuXLDT6
kvw/pt/c+rSMcZdPk77uhkghIa3hfGLEq1gSrRDR/iBstQe/UmC26uUzgy9C5Npp2M0IjW6+NKYD
G+PSkU44uK5CFuw9UrvkC8+DfUszpeCwV4Z2Bbvs7UbbgWFRjYK2blc+xbPLEdzrEUPMlE4Kgijn
YaJqz5atjPca1CkLuZthXisr6td+zXG5cF33TiVihtxjT2qd9FimhFH2G6gXUHTJm9iaGAP2aJ5G
SMJw6T5qU1Ejrsm1HejQ+c6CKvBKu9q9i6WoH2d9Ci+91lSnSgNbRwKrNl3HfnaUAH+srA6zP2Pi
3/5N389S8VmzFzoqhq43rl6jfqPs1TIaygO9vSGv1u5vID66EDRWBExUxtpgJuYNFmihv/5HVtR/
ulh+t6T+s3X3/0ELDyvYYoz65x2HI42L/jWbvhvN/fZDf4zmiIfBXGAwaaNJsIzf/pjM+b9gw1+W
WbTbHk07Fr8/tN3+L8KCUqvrOi40Y4E3frPC0gXxTYJMLfGXs7PFj9NmD84aOaY27QeoTwy4v287
mLhWW2/GA6EEJx46hcK9DSKaecYxpCQN9Z7SP6fawFylgX2+SivPf1CV6vati8LMbESzo7es67/t
4TwI0a+8bzkD6/JbjpBt/NARgWHALWEnwg6HRU3/cWaIwmyyMzgHd65CyHjFK6NfvdlhrWeRtLOV
6KvHBKGytUnQ73QR0wytRtVVUDCFX7yyFDeJwaJpN/XkFu57PB/RZYqboWPBluKliGNSlDd46ect
h3HNW+c2dKUrQwFMyQDdO83bD1k4ry09K7t4LfLBykaOkKQ5v4snFXF00mCoBb6dNw9eKPNpzUmM
ZjRjLf/gtb1Yxn/pZsQLzOoetz0cfc+8n4XTv/MrMkuHtkFxywqeMwodUtI7p0J/gH1WYeTHtJ8G
cM4oxT0o0WKrQiPOD6Qc5NmWaBBYKWlvAknG9M4xa9gCuHwew0hD7zm3hyZKxa7vTfmaIN26+oU9
rp1UHiEDo290JIrkZLwX/ohYXfYduPFYHUYNo2bizqy4OTOkS2OZ06mMYuRKJAcwmhLVg2b5L7qZ
YkFPyHtYkz4WfwCSVLsrvbcHFGyVdoPa6Y+wZya5GRI1niJ3Jmgvyq/t1BMBN/sEIssB0fjWyzTr
cytBr/t1jDjUJpaCnVlPnAfdy+oHbGJmUIQewlk1E3VO1SqyM2WNJCY9Quo0gqq7znOzodA1to2f
D08TQyPQUibKa6e2dxCFy23totgNROv0gaSFsTCRBPKysN4AbdZW5qyTd6CjTaQPMQSiiZwbd705
opRrtymcw0MkTJ/gPsc7ECyeR+uw1PMPdSfkU+VS+DaDcAmJ6TXaLTKZL2ZpjCdT6e6XyI2drYXa
bcPsFXAiIXpBPql2YyRVR/5OrKzt3MAVQsZbx58yHvuVabRjQIw0TTdW/Qfdhd2L/UMd7UH2m9xK
fEZT+N9JVyjRVBNHMpedCbStaJku422I2iTmkW4LN9wOlChTMDeW88HmLwmIAmEv9fx+A/hcfDIi
YjSLdJp+JS0vPDdFbK29cWz3Vm0xjO/oYLywE8NyDBmm3BnKSdt1NZgT4Zudi4GbHZhJq2tL6a2M
pnCBPvhNThMIWg5h22AjVjT6tSd7lIzL8EUjAWeKevRru7I3I/fxToH5lqtC5PEpokY+Yn3g7hGy
NgeWWnphiuybybCxqXuh9VoM1gBcPR/aJzL/ypOfL1qzem6yMyaoEKAVAeSGlyxvV+zhcYg4b6gd
NbdJfEnnDze31BN752aVc5d17Ts/HubPrppHXOrSuvMdWAE0xOgx1oI4FFbC4UXFNOtW0BWJECqi
uRTrLGkzP2BXHiYkoa37sQxdtGB20xIPVGFzURem1dYdbCWSPhFkuSiRVRcXp6miubPyJ6Xuqsip
7DWFKr3OlNbX1abl165UEhlXBtHDzWkVZnh6iYojaSnzK3wTAhIMYLv0MlWlUZeLWq2JjncuDsvB
sYhhlK/6MC+eOQg1D0lvdtVmzA3zDHytOWnNMq51l8ltssxwAS5o+Vr0ibXWlxmvwzNKasMy+VWz
TbCDEcf3iTGg7V4mxPjtiPSb+mJd1ANV+9soGXdE9ppGUIzo5S3DZppzzr1Mplz7UJt0bZgmMpk2
3obU7tvAOqpbp91ayxy7nc3mMBVieCEWBfXCMu8Wy+Sb1sl61hwNqPwyF9ffRuTdMi2PfZVu3UG1
j7ZZMUwPhRPfhG0Y7ytVJA/uNBZiL1sZ3cO2qeuVmrosDwyAWB8r/BHFyoIJY+/aZYofLvP8uPEb
sbLFqM4dSgrEJWKw4xWZjox+Mipx0KiLOsBWksthS1VfWd8ZtmsxnhOX/A1H87lE5OvzyWJt3qaT
md61mTFumgFVAmvDeJcuSgW1aBZUxkPHOs9LnjGjQ+lOhv2KtFItIMMDuUO6KB/EmwjCnYxFECHR
RjCEpJ5W9D2OHRjBt69tr3nxsaCaoO2H5tpQwt3I2HlNTcZ5g4cGNcOS+cyUu75LKRbufTMWXLV4
NRj38yDamXkdtfpEICtLjp2foskLUXLAPXWReTq2NsLBKvDl6qSa1bWVXiab0DaLwoEfmEfjCpEP
EcKwCErsRVpCSJmxLuKJqXLLHwkYhI/pIkhpDXM8WnZj5YGsYwQrNlgBtYhYyK5z121RjbvlXPI5
X8QuPKW2GVhvGhjrTQ8zLdIYSQYROlePgEjTW+Q1NlmmZiDk7FqbftIma83Y3Te3E5geKP+M4p+d
tOvKTbMIdaw3zc70pt+JoG+GhCItup7uTePjxe5ALY0HZQc6BRUQEQXtC9F32TNHOL4uMlWsVF01
UGEPk+48ZmNo79I3bZFptcgQSlB6Z/mmPlrK9muYlQzRu7j6OC0ypW4RLKHg4fsihwcdk2am5UfT
bgr+TmROxiJ4otHONN1dZFBeI8VJspzxFi0yqehNMcW5C/VUDpOb5pJrZJ8YcL1ITThrexKEZA6p
Xx9SNB8uTXZPo9WO+igO+hwf2karmuKBvLbuUqXpdLMckSCZUPA8HCnopbe5oQGvxZjgD2zW0PXP
RH/FyKx4xUhpdYS9ZgTL4HVA8YoMs7DQR2DyXhOMycg3HZvPnt/U9IUQ1h8YvhLgxBSMYDu8fT5d
wLmzVu3Qznde6rgVQ9zeOXWFPlsrxJU9aWjavFA10lSdGjGD1RhYR9KgLS0HLrKftu+NFDvfjbzd
wtr1bPowf6oZDwLPQLjxq9w5qLRlJ8BkUTZ7wtKscT0OYUxyhmtx/qpy03scR2GtIXNocmUxXTl6
bcZCG/tLqk3l5OkZhXA2Ik93C8Qs3vjcwmh+QGzjfmxCL91VDuqXVQYP+NUSxGt7kB/LXSNbBmTY
MHRoVWJmy2jcuN8lRS3uwbvGxQFopH+Nepdku1K3kiDXI/2u9tJcD8pKkYhq9o6+HlEGmd3R8SaD
QdB/y7p/Czy+EJJ/VtadPyXlr9/VdL/9xO81nUOby3TIvDAN2wGn5lNW/V7VQW2jZEFWa6MGY3JM
vfd7UWe5v1gIeoG7MuH9jb7wR1FnmfTWlrabq8PioPJz/0rbjEt8J+zFs0vXjL8H/jhFnbPUfN+O
kjH3mqS8zfsq3Ez+xp7ONHO/uRv/qDr70yVo7tm2h+WYX5lS9PtLhEOfwx0HZaRCc5XNHn4OYFQO
t/RvpfT/4irLB/3mgzCdGkc75ipu+VFqH6vx187+V2Xmv/ggPwi73aSyeNe4RD/fXP0G4ryZP//8
U/zQw1y0vW+JG4Qm+MIz3B8u4XDqIjzEa/eD5REWoxHDmNTVrSiaHQmvxe7nV/vTl/92NV8ADaHd
gGv8+3vmjvaI7dBt91MV2ZwX+CMp3HGTR3W+/uuXEsZCGbQNqrIfC3RdwrYzRsEHi73oaUytZhWl
Spx1cA+rn1/qT/phPpUwACHSLvG54g/3kJAkfcLx1O7LtuxPGcTAPcQqrI/jjFUmGosds5Tprz4b
XNRAuGyaeMIM1Mvf30o7CenuIl3cTxl3kegg9EQk3K9AS1n/4vP9qdexXAplNM1FaC50mr+/VGZq
9VzXWrsvJpCjqzwkYkdrvPQuM6hkkTg19/UkxhVB3/G5zxnF//z+Lk/Ft16A5Rk1UIhb/mKtMPQf
nhqIS3WsZ5HcY6UaN07JB3Sa4d3PL/InrhIXMQlW8IBFskT+CBYYRdVNnW+0e1AfYucOMVFQkWuG
l9yAzzJPTKhVz/yzaqlhf37pf/T8mEh7jCUDYCHmfH9/fdsaBX64ds/5c8L1g+aYLhLWfVfTUVWa
ERLIKe7Czc8vK2jX/enOLoQcPqzBpgBY+oc7K3MN9bVq2r2tle1r5Tr6sEl08HnuwKpjh8jP6ZfD
bsv78GASHr4dpclXkI5ih3N12OFJa5+NeDYFkVf42drOvRk2SYhrykECEFsn2VYhkC2zG9VWQG9/
5FS4eP6hkT3hXhs5QbnpUTrKDbyq/ojEEuGuJxGeC7Xv03Yp1jEWa7Q21pnmxmficyeky321cpK2
Ojptn97Feu4edfpvL1qBYGEV21MMvVBzjtT39BZ03FSQCNB5RkX/P9SdyXLjWJZt/6XmSEN/AbNX
NWALkuooUU34BCa5y9H3F+3X14JnVpk7xZJe1Bu9QQ4yI1IggIvbnLP32gzUQaYrikAtWfHZ9Aja
OF0B7SWnTFTfbaCzez/KsCEqFXATMVEV15srTGnycchH89jTn9kqrUjXBRHQOzOjq522mrkhI5Qd
4VBq146aZGtCEgeg2EN3bwjMR9Bf5JWYSGwoJkfHsT422rWP58ArYqbdoGjDox93/XdXoqrFrU54
nu0PDAPwe1slmt773PZfwhJJ5Ao+9/Ro93SmELlq73U9KCk5nKb8qVTmEC6HOJVPZDUTyjvY0jx2
lHqIw+MBWyYajdHC5pjJWWc/WjYHZV9eoS4CZxYROLD2aYAi/oEvSflQCvbksXITB+a7bNin96Ns
f8TT8GhO+ruLoAoHPSoAs1WiF4kdd6eO6FswevIh5b35PmEvdRch2B8vrpgx4rTkJVj+JJ9alb+X
DfyOeBDJPnOt5imahz5RceKQUZa8LrPeXxtWTbmQPTrKASIHg9zoVm5d1sQaOuqWAg8xOyw4wdIl
nW/tQJ6JCTEBXGfhU/MoaXIBfQLTVsVy22dO4sVW3D2A4W8fJF3w5UTOHAMDGSx+UU48RLeBgmXu
pSCEgbFDEX7ruDxOIpg1H05kqa90tk03snfjeBfrdgbcnA7LYkC+6y/b2tfuKRAFxzGI1Ic4b5Nh
gb7ZugVtH2/DIFC3mln7bz7yLTReuuLf6L1b+EvIC6KdT/8t5lzfvB1Doh1HyKdLRHHmfizr6qpS
hHavZVO3s93SvvMVQ9lyWDXuhJYFV71pEWhXTUdJNYEjmdWpXhtWtr6raqzTbTsgY6CF6L9JxMxU
NvtCLgylVbbFGDo/zThxfioBcUQNQt9DjTDxLQQFvMY7amIuINcDBbDEcE3jjefhIxtZadPwIwVi
FS+bbgC1G5SqpzXa6GU4eK7SIDBPKpLTtT869OINBBJbB+jE1qJU9uLofkdxygqPalapXoeewV6Z
7UCOHpm1xiKDS/ddS9BsVeRk3rTGALmMFITrvA3cW8pXxil1JcQMSnwgDSrNOvR6MN4ZHYAWyjjO
XRzV+esYWv2xHkm7GOJQ3gy44q+0QYzXqKisQ1LCfdIqi3yOUdoPJYWVlZzGCQW/4gB/VGFiLSpk
crC6dV8e60nFrYnaPxELrOHWKkI0RhW8V3+akS2zRZgW4UNFc/SHNdmNp3VMQgmpDluGhrUasCPh
WimbrSx63ApNid2ZDSXlAdWs8HXbVHHCogpPk55xggY4yN+0/BDPuEtvVxf5tOfXBicdavd+TMbq
QIdgXKaWH1XL2M4JB7Sy2N3hViRsljLpSpgBKTONW2ykPRSIJeZqfJiAfM9tgzHhACbdcECA3TnW
9U6p1ZTbqJxxw6FUWQu/9SkLE/O47ECUU9wm0BSQsDPc5WwC3tCESKaxLjmmKFlIWQX/IJkFvkWR
O5EFK4SHvhlYjQpiRg8c6wAYNN/2RURYgoPT+rVJCu2Noi3o+dSN/J9YVyHzN6jQaUcl+1//up7b
FgJGk4zUISAcZrJEf9tPMekkDv56oM3kXjCGf3mC4IdoASz1X5fEdgqOB556t2xHHUiOkUr1LUlk
8yxmhGZnIbVbmLWhrKFmjNd5yXleb4gAMPPB/ys2w+Kpi7Js+yt3xLImH1epps7acoRQlUrkydAm
e7toX+mRyR2IPCehMEjOKKhgdV7egU6MdXfjSpXH9yteotbc6NpOqOppCumUi1ErBq/A66+TEq4Z
O8pRCHFUp8v2SC4HqDCEhLUrc0bIgrTjB6sDVHxyTO0HjQr2i2y6CbAreoAFoAPA6qUD976f8yym
suWyqF78/UDWw0KrW2DSolJOZWT3PbZVXr1jIA0oBNEKbWqEP1x4j/skjRGN1rZ18JEyQsSF50w1
nhJXxX5zy0G03hmlkjz1LqX/PK/sh5nnv7ZwuiwdylrbIAGbShbO5DUu5WIlxlXe2yRAGhr02cJt
qEP4aIiMejRftaxK13nJAKfGlOwnRvRSqCYKMoy07zFr+A5LMGiWxJ6eGEjBnR0qwa2MW/chjzOy
fczGJZoYMpBTG/aL5CwqcfPpPmHGOVvxhqDdre4rwx3YfGIRFLV774B2Pmai9GkbwKpZzXThf76n
hNy3n6PKjx1Mo9+oZqndWDTUTwEioztqo+OeqHd68NYQ/ZW3jXN0i27YKDScno12NJ9hcZvPsVWO
N6xU9iasQmU1Egi9glQQesL3i+spUOr7Ap3AWq+RSWDUG25+PXVpkfhSNI5zq8+elDwHNwI54EDu
tbaoCjQDeUv1umAgbgaMEgdRhfk6d8mvzkZpYBHLwPDUqslHLNxx3+pjeus7WrCD9wIc49dYnhxo
2q5iQqOh1HCYcAnciCb311kqAiwFlLoXZI4kt9BZsx2UIvvFBXe0lb5qWnhHWAwpjPH6p2q6ThrY
WBqFW1oProE1fExCpkBNuw+V6K1O4OcwKYw7vfTzW1FPEyGtFo6EsSnHJ5UCnkXwN/rdCW3YBk6L
ewXaK8ZIJ2KAfSFlP0MHV9Jm1iHuiSHRRK+s/bocbivRsHSLkOawAEQA8nzKRLJC1OJHCwde1Jq1
qdu5NfX+hW825XUvCRZeEkBSnNpiyDctEw57oFzQiTR1eVtRysSyDco3CNPpeuy1co9pv98Yukbs
HlnYyqkhXwPpYtaxYzaRqKcd04YaNHya5I1CkWwiFJlOBw6ReiPJLFqePqktwykrJ7bVbqS9qYFJ
gFBGr9TseyI3XIeYnCECl6GYkKvDhg8zontAnkk/HTFGi73dm+PakWON4pdYYqqnXVnRxbEpD8qu
YKbLG2M6qjbxgRRw04IDKf/lZBL0DjCGvt5VKxWkqfyrd7FBSRcjYuV7DR64baQa047arA2hKdrO
d3QrwgFzv0vCGEkzxJ20UfagD0m9LhxgI1MZKlvO9hLunzXq38Z8dMhpz6sHhIZ4xJNIOQR+d9fS
7oYJQEBJHyvvToXoRzPzF7AmABLi0b/iNmBQqAUzpxU09cZx6n4NHV7f+n7UQab35QGTVd0iO1fF
mh1iuC8n8uxlON7pJZSPpLGz7yJXvjeTdTugE9roQ5/N+7ZqR+kcXMUUnfoinJa1owQAabCbSTCI
8O/A6vgc79zEeVFyVNBIhgo6bU3lr0CU4WwwarlSHQn7yCoxx4qS+6VNY7Kr0kmjRop6PZTksuZh
QIYU0CU7gr+PjKlrEQ3F4beg7SwvQV81LcaWvOLBmYqHkhxAkkQCFZVmpoeHMLbLO4ij5YsSJCQG
6GNG4bxsv5edsB+gbVAoTh1ojW03TmTJuwnRKGHrKSGdeHDxlXlnOvV0Fwd2/VCizl13WSvGJV1T
oNATHBtUlXgtaiLkU3ylm65KqMapabSnLT8S+yEJ8qqn7ECcruHRQ7fcetUXgdEjJWqHJDk0+Rvb
e9hZHMevNbeV6rLWreLYVTGiMb1o+zt/GoudHEN3Gyths5EOcBE9y1RMd/SkKOHXvMUVrYk3E/5O
v+wQ4N+amoyPOWzsTRuN9V92zf6KJnqo34yOK6F9hmJPhHH+7I9C9WG5tcaTOq+QtpaVCzV0Qm/I
8/YQRo4JM6KRzzSeLQ8dbr/HnNIdCLNPvkszhg4TarzcopX+XSfK7EfWYHXobM18bZq4oOuEaGCv
IXm6qiUncFvhgI2LDSTQMmrQXY2KNB+NXGTrxLfASWG0DG8KZXxPOuG86IUAweNOzjIIoOVbTRov
YzhSaAjApy1rgrzaRYvBbmWPNTNZnMZeXHYp8X4CFFbKarsfOVWsitCYUKI5q6ABe0OX5QTHA6sq
6sKAWX5BzdYBBjdyKNbK59qIjVVig/pfqKao6PayM94Wrk3CSZIVV3JKdQIdfLZS5ACNfkDzKimd
lsjrBoK+x3HJVt5HSaoz+g9Ye63tPEkFfzHnTocQVEgeuhL5j6mhyCsWxfSOrWL8OmhG8RhXSfVS
tuUgtqVCk2cR+VWU0ICf3W44VHUOUzI/mobW58uGAPRvSW3jrW/rPt53evse9E4PNccBDwsr42Cw
s/2el7jaRjxEK1tJbqaio3XfGEq6lYmolj2v6irpSqTPdHPkDYXA4CZmMwQBMY2bteNY1XUdENLQ
1Ojp+f5/oFunD8mahsGYttTC8OW0x6PX3iXIkVZmkIZPQ90YLFyoBrU8849NaRRvlMG+mXHTfzPH
4WGCGmBuhE1DScl7bRtXkPRlqRjQVNv0AR0rSp4wrOp7C2we9C672dhhqyLm6dqFxYinKVqY2xB1
5pWeYFhekASOKA9/n4fXNXhDYNQscmZCeocKSpRgECeOOqwngZt9mwPLV2XgPpuD2R/Ukjhx/oqO
87KSD2Zk/hCpU992FLXegsnvNl3SO5AIjDG+dt2p33Y1vhkXrfwWJc4wo/94KIYvnomSME9RVyAr
aSM+2Nqlj5mzpxpD291YirWVRqjfcQZ5YkJObodysvdVReaD7KW9LtPcfy3cZFqmde9QJjTiGxtr
Ox04hVOMTlK5h3iqWgZdn9/nyEfY4SrUmzMJx3DMjn6k2Heigj1nx7Z+o4Wd8VMLcE8UcV+u6zYi
UxxTz21uDeFVaiXWgwlYJSdSfcK39VcMi8sPk2abMd2uu9KgPy8H9ej7rY0bBdliIZNiO9LQfZDM
uPhQ6Bi7bqdu67Q9BS1O1UGo9t4IinEr+/pb6ObCi4OQFYuN4J6JVPGITe+u2MqJfU9E2E0TVAn7
X4JFWgk5GoRS+WZUMSmojmwrjgDQHt8KckTUg0ZS3MHp/XhFtaRnsDX6qdWVYVyS+225N8StBjoB
PVUFuaEuSmtT5ZSRl05Yuzf5WKenPAMZRLCwuw2jBj0vJayTrTfvIKVbeotsVerKqGH69d+FxanB
SvVsyaaKQ1LVjbgAkphAFlebHVyegjRmz/dvYRuxn7KAvbHpYx1jV5iuKHd8b4iZXCHy8jGjsb6O
fe+1g/0qOIIM8XRl1eqRPRRwPPhwS6V1tO+mm/YHc85WsCtSn1Cn1beBr3mdq/g/Q9uw7hBA68dm
cH9Wg6k8wV5qHnVdgCq2mqKCE1oP/gor3AyVsIqt6g4tWqQqX6FzxqicUwH4vBD6sQo6I2VR8oGd
x2KpGX/WX42GoKCZPAyFmzw0LeseMa9MXmBzunUFhfzPL3epCWLQbCH8dFarnxP8gxruGOpoLtdI
61Tp1ZYTABoMrG5ftFu0uXJ8XjlHjKmbbMPpuKjnleVp+ldR257a/nvzq0g/+u0PXDWA/ABhQPyw
1a3tTOpr6M8nyp563Oe3e6l6D6fFFmQ+kcb0oXsgDAnOX609QwTmEZopJb2AOunnV7n0UHmFcw1b
pfF5DmAyCWtrzYwezK92SIdxfmm60Ao1E4Db55e6dEOmClTeBIVMi3H+Kb81/pJhxueh7fL6vkKu
1RffCOT99v92jbPuTmShu+ZrBWSqSygz9dZ0suPnl7g4OBh/6AIZihZAnT/vw3Vjp691WXslC9h1
0Kr6XseiAFOmj15ChVZLlXczPINaK9IGdQfv/qvWzsdPz1ABSRkO35/L+eWsAWFaJXbfAkh/oGFY
kwgO5xCZ6ipV4mqXlG6++vymP747rgdqCBi1pWvi/Nur2Fs5Y2lUXpYPzFL2eEQzKL6YTz6ORYMe
Oppp6ju6gd/47MEGcJoh91Qetir0nGURLQHiXYmYgubnt3PhStyEY0EB1Cx4WWfDxG0APo+jU3hM
bZDjlOYAjedU1vHT59e58Jo0gb1G410xc/0iKP025O0ySwy3FoU3RSqM+lfFSZdxki8jclw/v9JH
YbWDivu3S501Gzmo2n6G4MZrO5fqXW4GC3A//ySvtOuqy6fHERfkFkW7X68qUzorFUvKXzb71jX5
THId0wLa6g1n6aw2qIJl5pTsLScuEScDeQr6cLr2UzaDZpWTUBBQMmZzJdepDgpoLzpiO/uipYw1
tna65KyNjtGOpi9uFLPR+dxMK5PiPjJ6shWt864fpk4F1nbLM21C+ewStnajdc79aNvRaza1GNDS
lCZKSibukAQbARWIxpW9mwmHkUV7RqvKZKm3j5nP7kjaIbqcjEhMhxhwTpdZkVTrJiHGqYrwh8Nl
NpDd9uQo1B12XyVW2uVgFqZHg6tfSemQajYk8YpzvLhKTLQMcYI2aWC+XrlBv5xEMMCMKVKXp6Wj
DHOnRn0TaLW+WLQujDUd7BsKDtYs1v25W/rbWPOzrqINO/JcYuzOHcEfO9764AVxjeoVPlXvfT7k
PnZ+DUMXmMYwO6D5Pe/8VgXZTn2ZFZ7rSMSwUUH4NZqpK9so5dZ3AnkVUn85IWoODp9f+cLnS1tb
nU0UjvgovqiDsVPC1gbISpbPS4fv8VtF0fdkaXb8/vmlLtwkXV5mIw48/Oe8h05zhE3n2OZe1hEM
BvaSSj7lYKhIcV7vbOLHnWVDlw3Tk07l7vOLX7hP9lXwI/Do8ZDPfRwC6Atnzzz3Gp+42KonynSA
Qu7EY/23twHmPElpAoWRcK3ZtfL74OEg2AT4rcGeO87zOOb9Sic6na/IMP72MGW7gWAKYRQyjA/x
MiXmAkKg2pTmYtuvcH4AxYpv+96yN5w+f/zdB2iqBjemz7YaerpnKwrw+jI304rbsjLDU8oxL2gk
UNhtUiP5imX58QPkYmxt2BpYdLXOl6+KBnFotxl3ppin0FCewcf+iAfjFPT2F3uQ+Vv+c3/KpdDn
kGmjM+ef5ynAX4jGXKEbO6emGBRM3ILYdZF2E4Lybk+t4qvd6OUrEluEjG3+6M6XFzx+TjFfsdK6
feKWr8WonYwarlIb2ikWEv3q7786Nt6zUZToCFo+f45Iq+HcIX2ReErb7smq9KDbArNQv7jMx40N
QE4SV2HBCHYf58qqzlGHKOJPe/BElJMi0POWAyvi5zfzcRbhKhrQGWZmHPznsVwD9FaIEVri1QbH
Wo57yzRuf4rcPsaVpKsGwhBO3xez5OwS/jBK5olDWJblMluebVThB0gX/UviuRYa6D51OYvnZTJd
Dy6tul9xgPDTySuHfQ1LCsdMSe1bFVs5VMEupZm0AatxmkarugfPDby+LNkczNsCcOfWAW2M/ejq
ve0FsrG++PUXX8zM56Ej4Lho+f98//QlwxkvnnqUqPJ1PLrxXhkodnz+Yj7OsLyY2Y3sajj2Pmw5
M7NiGSEO1culQDhcdJ6aaCdHyK92LZdeBWAsVJW2DXvo7FWQaW6QNgnDXx9Kg262H2JiUofN53dz
aQbCnY0eEVs1qq8Pz0zVh6BVEhQEDVYzwTI1WOSCNk361sWIkT+/3KWHxy3BNhIYKvGQ//mKHElU
I6qLhLOj/2N+dnVkH7Paf/78Mpc+ntkvKJDkcjA4H8ZDA1xnKvh40shyoIhr1Nl96wcV12JTB5bz
vU/LeIeKpfliqbo05/2yu6Ogu3DooX6igkDoEi/AsyNz5XWKg00ZP5Xx9MCH+MXVLg14jj06g52T
5Qe1YMo9ChsOuUfSWLLNbAvPph4rq88fpnZpjPAQSZo2Ndz85wd+t9WH1qLu5jltrz5FoVpsoPYg
SomNLqVAL/rHWHOKZVvI7rYa8+TGSoWxDR2EXdMIGN8K4FholY9frXdoyrZt/NXpVrv45AUnbL5M
A3/t2edS+41q9VnGajOY1Apl9apJF1+24TS7SDjPUITKpQDTcpXmRMwnfUfAu1t8I8ZlCRlJQkTM
zB1VJJdcGwU4fsh9fP4gLzxHGltsQYUgL5v94Z+DPxX8hmhgu93n04+S1LWNWqKo8gmyKcbXz691
4XFov4SG1qxYZdf957V0DesjDne29r72Q6XgsMos9bUZ4XwIQKZrNMPyix3GhY9O0yjbs6Nhxfqg
b+7qdBzqoOD2YusljAJlqdO6p5hZTwtDH6vHqu6rFS3Zzvv796ppyDmpSLFBPJ8pTcAAUe00hcdZ
7aaCCoU8Nz0iSwaClgRPI6jML/a+l94kWzbKAHiTXaays6dr03JoTIKtFTWolljUaE3mhjz2lZt5
mc1B+vM7vDBtcoPsoWZ6MpvF+ff8dlDL/NoMo4JHO3QBEm6z7ldqVVQrA1nc/+ZS5IAajs2G0Tlf
REs4lzLLOaJppHff4UWcFrWQ9iFqNe2L6evSGIXjzvAEeDfXg/+8qw5dTD5RGfCarD21YfFuWdUJ
dEFNSkB1dFowNH//MRqYLnQLhzs7xLPXpg0U3PVmyr1JnxD6iP6+butVSR3giwtdmJjRFquWYVB5
xsYxv8/f3lc59chASDnx0sB6DgZCwabq9MW9GPyNsw39H9c4GxOuArbONLkGql5tgbGp3DdWY93r
rU3Cb9o3PEW1X1h9Xa4am5yCoq+xf1k0bFqcTRT/WmVd5+Q3FiY4H8XQNNIUx9SLDFnvQVGFR92F
fJePnf+XX5KRnTUoNDjdjku0cP4utBzU2upAZoVWI9jD7KXdT26G4iLXCMcosqbeqh0MEw5QQ3CL
n4ndYRHBBMQuexsOItzCQBl3qYVOqzPC7LpT6s6DpX+KiqRZ8oSTTUatCBg3aiEPhRLMkH4q1wQg
WSgGk56wN4OM6ChuN58/3ktj09SE0BgngP7P50+7aqAu2YxNtIKv1SBfnbC8NQ1lY2TF2lcw8X5+
vUtfOHtuNnuU71HGn30LVjjmIKLH3MPROtecbno92fUy/2Lz+tFfYFIrReFPLZMynXt2GYKHQug3
Llw6NTmSUlgjHHK+V8kjnahrutLL1tK/BaQafH5351RLvC/zdanS8kQ5XJ9vyNwyq3AIW9REinF6
CYHTLcgZUI6o3dV0TeOcM05lZcTnJF21SmE20OHKmcgrvdtZSH2tuFd2htoqG02a+dJHHcaAK7cY
P2hjufGbpeHT7YnOXiZiClau1AC7YyZfBZr/oCdms3QmCzKdJAZoIWE8rmN+z0qm5TvCb+0OzCUe
z2GOqbI0/vdsspZhI+O1UIT+VBE/88WruPTGbcBDwsWPwAuZX9Vvc0SkNlaWJyACVfk64stYjL26
TTTSTT9/9pfmot+uc74x6soO+qPb555jzYZC6g1LiBfrzy9yaUG0yeOgr0C/zZ4TBH6/GbXSy6Iy
69yj6eQsR8I4OIw/FwnG9LAZvzCdXbzYHB7Axhd32/khwq6ZjHJy2hHh2DA2imnbmSQnBUgQDBl9
8fguTQQ2ZX9WCyx7Hza/6TgadoyUwqvj+qg3AuyvPz4Xaf0uI8xbof3Fk9QujQtBZ40DLF4qcd6n
mZoy5fmyT4uHNMTqoWt7Z6r7nU4tflUYSgiNoZLLoXSNeyKmQm8MUDYHRQQRL3DIEi7M8VHgC0Cj
7QdE2Xz+pi/+PCZEykjUbz+EosPOb8gvZpvTV+W74QZPod49pAbN5P/FdYTDSZHj7+yb+XNENZ0y
hiWiHI+TaEk1R77mo9Kvirb+YiG9tG2lOIV7jfhMwAtn36HRu8i4EWB5EuF4SCSO0+fHurDwS2u3
QMNOWep+Uai4NIB/u+T5hjUmpRChjpp54HS20AzeXTNF4Wrv66L74sxhXBq/nEhpkrF95Cx8di6S
s+d/GkTGNKOP32RY/uwjFxBpqjlLyrfBUikVIoWZkddRNQuOFW2WZ9Uof4hGewZuFT77FaFZrY5s
GWsLZoNQ1g/AbosVMXgpTJbG2Qyid54ci1kT7m+DakJpCBlM5tJmof9Uex1Ne+GshlL9FhftDZ7E
co0J/j1yun6RjUa0hm+vP5QoL1nsdeuL0XTpKbizU5cSB+P2vAGbpmUDorZk51dOu0lO2kKq5rNV
WgdqprCIx/6LC156xbM9A8egoNh6/tjLWAsIauMziSqiH7uyrcsNdFsiywMSNhfNLEz9/IO5cIus
67Pb2MWI8+F06dqjA6TTSL2EYPJ1WI/2dR6yQxvjonmOa20C1BS+fX7NX3qNs00o2hudh8onytH2
bHQFxHDQmU0zz84mdxn2rf1ghlq3zI3ROoRFmj6VeubADEWy9UunTKRw+pS1BJpLtERbpYe4/MWj
1y4UMVElUPWZZ20Q2vqfU0cwWFNJOARTx+SjZzMCc4Mqzdg0ft1soXMZC0YK8ikrXbuAg8gEaBLk
1+a/8Oz/I7rKuDBXzr5w5Biwxmm0nf0QFWmEnckow7ccG7RGZnFzZKTTEYFlbh14XWInYySJ+Cwa
yDQUkTUFKP8CLl931xu9uhlHX30JTTbeOimhL2yL823YM6SwTQARHlxriy73HfDcgim7W5t2HK4R
DJqrWsmlF9oVmZNhK1ZOcNCLxHhIjHy45bPFiUI4wfQcOq27T1Xxl0p+4xcH80v3TwcMD7qYO/Tn
hSPKbXHaSIP7T5PhIcSf6w32ED1HmhJuPh+Jly6F+hKtAW50lo2zDQhNp6oCdpN5LhzDVVk5s6Vn
KJO9G6bB8+fX+vXezkf9XP01OL2yDJ4f/3PFTts+izgcdJYPM5GGMY6PydS2fll0q1yk2kErVP9O
Dnp/o+tKcNSl4i5JNSi3JXmA/9xK/q28rP875N6pQHya/Z8/CHu/wJzfi3KsoU3I//j/iMo39+j4
pv4bJfAhL+s6yvP3ppAUz+DzRXLc/fj3f/vX/+u/sHzuP0yH1jDGdRe8KBuv/0Y4uOIfVOlogzjU
tDia2RzB/4vh4P6D2ggQGgzh1PIswa7iX+hT0/jH7E23flnvaRQgWvo76FOM9ExXv402xDqCUSbY
fvIDaRKezbFGmLgZZx71kKtKEVYtJhFbWQ1a7qN60YZynYB5KKATdZg0B87xyAFLaaBSTMEBZ2TW
LUr8HdfD6JtugTg/np6HCX71k+bS01z1jfYWOHrwmA2tWEaBbT13pinJ7Azk3cRc42+iArb+okCv
cB30/EO024NbbhXo5F4t4/yA4IZUngFHZy2NN6U3/fGgNtXgLNDbSwJnAFc+GonfiqsG4wpRVand
gxMyM2P2t9KcJoIT3LddEGtL0Og0NnR6gZWtjFo1lgB92r8oK/bhsGi7TLlOjMiaFhVQs3KT8G4f
WFUze2noeUEAV+pHj1o4otoOKbUu6yju7B2smOYH+5rqwTZbfdeAgdvqQ4yV0h3XmB+jJRknET2Q
Tte3sR5hmTaSOzsWPslC7mhcjyL2s5UcjAg3GDWSRQ0cdy015ZW8z2HhqMQ57upGEBWWu8YaaQXk
u85BtjyForLWk6k09wDjrOsOqvhak63Qdi24soJMHNd/mjJHPJRzHmMtR93Z1b40FGhEpZUeAJQ2
1RInQfzS9XVItUYXS/KEBc8AsE6FtHZvw7k5yFLwLNsMUboOak0FVzX2B9lKEOpKUIZrQQrKPbns
ZqRuffx6XqKBHZWgVhe67Nkt9FO+Es5IqqjpV/HGGX3fM8lPfikng1SdqVGmk5sKeP0y6EXkmYrq
pE8UYNscFj5gA3Xd5qY+KGvUqm7TbPU2HtVmFwYWqK0sTq1IeyVMtA54c1hRLE7/8MrNpV6VJglk
fr8eSM5dE9ep7aJuQkju22s3BBKVJEUPCdGq58BjIGnIpCWrqoQ2N0t8EF1ber9OEWEjsCFSNFfE
KRksSt/6Lmjra2s2ykygtsB93JjVBDvYws8xYLsnsXeT20nzqCjhcaB8ssAyEWyCCTJu1o1/aWqP
X1NEPjkL44OK3h2HL8foya7iqypTAPZYUP1hsep7l5V3kTQaEe4KB+DMHCI8VGmx6Z2ChJh0nHYq
/ileUKo/4j78lkvCQytiOxaYZZWlibJ5U+QosfYUDuId9Ki3uqjTfY1j/ICwrl1NU4Y6jFR37IvL
xizbjUnQZ5Io1SrKlHwZVAosw1KD54ec+t2aqhcxaKAVfQD0dqUScErmo7OkR9Cv3HYMrhB5c2iP
KKlU9KpkBAQJ4q+26HQLbFIda3f8+vgQW6NSL/wBfBi8jPa9TMtx5eCb2Ag+Ng/X1SoRpYF5aJJe
UVW7vLceKiO9x+99RTDU1q1bdTaInyJywAu1AQgV9PeNG+3yKdOhio3rIObpB6isnM58bKpq64zD
dYxyGzpZO2zqMsV76k/smHzzySaiYFbNk+yTpe+pqdZYoXqcu7h0HiKFQzHemaUrUc1X0mISjJxr
Ur3IjMsQ5rKjIMPJ0c0jLtF8nQ11vhRu1zO2SvbovA8bfVtGFm/otp5Tp98nwVpfwZfY4/ZCOVaD
6UApFd+Eroy91mH3wVehHclxPUKaXysONzUV+c3gmPFrOs9mSesLIl/jRjmUpW7eR3pl74sS7Cov
rN6UHO3/wlr4AkqhwwA9/ATmqHmBaFA4RhWB3ESBLtH4u/t2hPfYMK0fJX6hRTDZ7i6Jxb1v18e+
kyreOeEcCrCtJC0ktnxmXmlXeif8blEaMr6JdWyplUzkVuVFbdSiam+swArvjWFwr+tBvZ9qRWKB
xRUVkDgbu+0tOL0Nonk8yTGozylv7hucSTwhEGatGm9iIyGYCYHAK1lzN4kRsjoQNzMkGmqoWJ7S
PLE3ejb5D33SX5dKVS8HrEiPBEA/WoEbLVKle20m98UO9J3ektJdam1JIZhIhVDvNzQIdoUdb6Fo
+zzFyiRMLai2BDB/z3FyrK16aubT7qlEC8IATjh3ZuSqHKyqV29Czbhv3fIqbcInO8ELpqegkqmZ
LJhp17bifjPdvlkaJgjPeS4tFefOaYxtA2b/fuDV4fXtaPowjTrfEj/QXlL04KvaEHxqCkG/OtmA
YuzWGL32KNHkxuoq/VDbsbOouhK/OF3HcJmMqUOwYjvtwkJ6nIX2XeQnW5mSsxq49B+BzW1YzNLl
5Lti4fQE02Pma83vmAolEzbKmhvSus1jmJnKYhJ1dZ22xGOTh4fdPLbCN0QpkN/09opIFtaEPn3U
TBjbOGDdbmJhjV0XB6x8AI5xU0Ui+94NOcK88QUwYbruuB97SIpkyQk3OnSjsdPqTNuYoY9+McCS
TRw9dQx88lW5+k/2zmRJbiPd0q9yrfcuwzwsegPEHJGRc3LYwJJMEvPkgGN6+vshKepSulbVpbbe
9LVaqUyqJCMjAu7/cM75yCrUz3Zqw1AT5gyGMzY/RbVqyDTRsdUJiX96S8JrhWfHrO7g/EB6qGXi
hD33WpMynpxrrJtswaCMq0ZdjLiKwtQwmoOvtDSITPGciHG9nsd4U4O2Ex40d43ZLDzM6laLmwHR
5FxYcUpjk6mHKhPe0e/y5TQN5rNFpOsXtgu4EKOShIgdVnZztaXrrJssq56HA/essR16/2sphjs9
cdOwt8b+obOru7ESkJJyzDMzfpicFqaTJvmqkwNgfnE+eB0DHCiZJ0Po/Vbn11vBc+1njlfrMOpz
9JotutyODJqOCGONbVYPyd4pHLyymAvDMgfbknbDJx/g+7bSPHGDaSd/afweltHQed8dNvAbZTcA
yRKzeAUVOj+6o3CCXHmfzNyG8uyV7ouL4XIjIofQRTfJnqq40oAaaWvbS1tpmhMBiMSSjzs+MKiT
k5nvWg++debz8mLSd4nke2tk/mXWhPvg+9XwwewGzHUquRZabm9mBkfkyDR6GXopW8lwaSQxfZos
zt2y1IdMKYsaoYpvdKM49HmUw6Bzm61Sfv3glTjZOW4TdY9byTssrtN+EIt/wDs1PQ0djToWfdzr
/pKnl6rv39rc+8rpDLYepuyGpA/1nGY6Cfimv298OW/sUaTbqHG4IBhrAXUzhzAh/qcKRZ0Z1woK
JKgju71kBEIGRd/NF3L9/cNY69PGTdqvRYy2j5iOVL9rmkF/5IDspq1JeKYXOP2YFHurirsdwYI5
l1cnKtL0ffMcE+ayK6gFX7RRmnNYe4WHz8OaTQITTP1LVdjOF8yT2PaXNWsASnIgCLXFas17bqCr
Ik3BozwuB7gxiwhSpW0qk3xIGpU1sbGS5ACR3ropqTzCBBB4TDZvpJdjcpZqdHd5OcSPeEZ7qd9Q
aIWwwV4glx4dY3yrI8fZdzrOUsvHqNw305Z8FOcYVZgtl8mGOm5pez65k52B1fHTodkUNVnTk6U+
D70FfQrFKnbbyMTVWEeBhGoSEsJ5SKwKSGbU9MTf6sXB7JENJjIbThV5RpE0r1mSmc+phY+iaBzv
nCZlfc4IumUt4z/OC+G9A0495hvWXtO/wBigaMqiGil59KzHsgyK1thEwiJ9MmnYXNoy8PCYnOBu
V1sQDQfidsuwlAR9Mg3Qw1pUTZhaw8Yjx4YjJbUDnDFD0LUYmJY8+Tz66Isp8neEFglM283zVFf1
FllrE9hpeUZwPm/Qr5QY+igPi15gMY7dhnuxqI81dCUfZcjeic2vRaWe6aPtW+GQ+FLSqxiwAXbT
WFmhbPpNY804+xpycoUkg4m4S+MF9wp+vaIsn6cecyImMK67GetPpuPeJcI7zBJb5IGR1bgriUgq
22ba1R11XVpH6VsO+J7kFJITUr7pU+EEs8Ya1Jm86NnVi0ubKOsqLb8PVVt9pwDuCCXttnq21CEQ
YsIzreF2SrqE8aMqn6WVYZqzVLxrrcrfWuxsKLw9Uq9EVtzkMQfMPOblztfs9up40RetgzTpo4bf
J2M+3bezK3Z+5+ghkz8qH73xb7Umu1bTrK6GBjehxl+8dDIPEkubr0bmn6ASaGhswDW6wwCLzXfH
Cwjrt5qeo9DFJ8NbXuPG2bt6py60ujNvRr4bi+UYefmwXYTYF4DfvBYVlwMzQ++y5tDm8g65/bma
Eo5IklOIZk21XdPQ4g6GNPdmD8uztvXAzLIz3jAu0Uw7abn3bLsJI8B0eZ1c9TVS8Ze6hhTq1ea9
6m/cOnquwRGtbsX4sxAGWkurOPbpQtiq6V5gvH30mnojfb/e51yQAakYzTWKCL4WlaZfiBi+z1ik
h6LLtLBXZBIQdhRr1zyqR0o0cafwGwEaKqeFayGL+HW5DVrYoUCG2AR2R8k3+PMsk29mPvIdiQiV
Tkyjk8FoFewHE7v8VNQZi+g01UvEVnB+CIgxC4q8WrobI5EVVkGjR6E6tQhwnHyfpSIGM2ZILQnr
vG8+GaOehtMIJUvaTfs8Ko/s7SEZjlTWOVm/SbW3/MraNfMSn0dNOTsS955miXCCNcGt76nsrkqF
/t1OO3VektQ5NSbhhkYx5ydVQ5Inb0g+WdXMmgBKFX18dkP2LU1+rBHTHg/h0NXxxZwI61VgE25Y
G1vbdkEtYdYTM2Pcx7vBtcSuB5uwYXhFEVBV+6EyrU08CRor/LQkBvSrM3MWAIpwUFkIZZ0mM7ck
5Ee3jt47DB/nL16pgOEa7qsbF7xjFLYEGrFjIzvwiPoAjcs4XPWyprToEpf72AcrrhECyXx5k5UJ
oLHGriiF5AKOkT++80eCp2i0cNzydS3HHcNO1sYEN9TTlO1I6y+O1I5HsKhZSPD8sFuHl1tOdNzj
pV1tizzdZ4gKaKi8B5UJa087zNTFnLJPQ+7jBY7gDdxwXXMTjXQM17nzz+xWPNLhM2tjEGdFUgfR
sgMtSK0b7dmdOy0A8pUeuhzrvIQbwMK708593vanrja/t4u6Qb9LSg/9hbGkV53TfUvaVXmXST7G
enVzQ4ba6kUxhmIUeuDUab/JW0+cRysj+5scoLwub2LHfak9vyM5XW/ZRvL176ZpV+naHtvPgDHX
pp9B17BTecof5SmSn9P+21I3907d38wNQSMSJN0Sm1smDWv2glmFpSirYASyYEQFIxuzC7Vk4lS2
tejAPgEnRd7YFC7zaeRJDUk2j6AN9JyRiFBQGw9fBjf7kro2Ur72burr6Zh2s7GhjTxzRL+wGKh2
5F1tabf4Juvkn/VDN+L6T7Ur/gJjD3ycUcrCxWv1ZAI1+sOciaOXqS1wiDxsW73yaXaW6kNrCUYn
4zh6O5LGnjg7HwzSw/iNhn6bvyeXeGMYS1rCXmgMiJtAMRXY6FE6nhKUxZjTqy9VX/v3WSz4ID0b
x0abbJzJXJ493bpDX92zM9ONDYmAgIdQe1lEALDUqG2xcQp3DmhysqcySr55envtFuOce86rqRtE
pL32eknehvddDhiaNC+dt8hiiQ0r/U2bVaGeNdlmaYfvRGvkIRnbn5NWJNvWMlYrnQhzkJMMVjzm
JQuxeZuqYh6Q6DDpObVY42V3MuGADjslnSlsCEG4hUxnnAR1fRNMMTLxcaAxH9pZ8n/iJm+ABQW+
1sBl76ZKbpLeDcbWOTelfpaaHZJ2WFKMgQDdMcmJcSUo0gwW3YWuqM+turDsx6DZGQVcPYdcqrRo
ozuPUw1+UadLm9guIn88kuEWp38SllN2uxKKx7yTIh9laOoJ4zaHPmHm+DBUusssX2+NoOI9soFU
S8TQs3ZRrBi+dDlBef0lAhHH1OLHlupvzez/h03jDc9hef6Pp/HXb18kuWJ/Hsb/+KGf3DH7N1NH
Mccs3mZ9Z61/3h/cMWvNRl4148zW16n6H7N4QpM1fMgIp34AdJjg/5zFa39n9s6c5y+jd7a3mDAQ
V7sEerI8/m9bJSXw4xPfY7LeBMe05JJ1KDkW0ODn6jK4qTU3JVNKnr9EUaGs6d/jk+1J59gtffRY
lF60BBUv/0bqmXNryM65TBnsDWpC0RB5Rk56YJiSZn9J1UerK8ur9HDHbwbDVzu/99KrMXkMjRhH
UnQPi7FtkCmETDrMKxmbNiwOrd1pA2CUPNequ56V6oNfORzI0B3zFya748kSzGeDSToV6L8xIgwy
ERC1vdp/KNBpP2BOfiFBbTkSBjBRiLnxndPay4OmF/Jhik1AGlBgbpeoB502mj1BBv5C+QBlkBiX
aUvIBgNN2JTFk2JQ8uquZEKoMORQwJ2d7toWciG+9eQDMFE1h9pKNjRjGId+4uqP7jv3cHKIkdAs
EmaEVk0XGUNIJO/+uXyHJqL+ZRxjDbAUtZWqCI8JxCGgxZysHTr5lb6orRzGNq2yfI0K6j6n76DG
ls/wuVjpjd4IPUSsREdJ0KERJCvnsRg8N8yqnG4sWzmQxNURugsakos+27HZyBngw43sHN8/aGM9
XqaE8OFq5Usm76jJfqVOzj38yXzyyflirnTr0aEc5pVTScLGeLFWdiU6DfM1W3mW9Nv9I2oNkgDL
lXdZGQ1DHZkw9gcTom4WHTJmq7tiU0VFdS96zXzsV4Imy6ji+2xgkjRWviZpdtUKKhJXM3V3sa31
H3FCA+SEsenftSul05SQQfWV3Fn1MDzHleY5rlxPsBzTWzt23S0wiPqSrfxP/x0Fmr1jQf2VEMr8
GVhoK3XmfeIdIooqKWfNDFm06lbIqLPyRueVPFpqNVUOcF86M+t1MAbvXFGU79mjNVdL6nGoVo6p
MCCaJivbFGIPMb/DSjxtEJyiloWCqq081Gwlo2qY0vlOQUvN7QxuByR38ZUyHZxqFHegVdt3zKrn
QlytUsd9mlcKa5pjbzdLYj8yUdgfqZC1D3LltjorwTWxYLmmbgPWtW7a4V6KePnUFg2KE1E007mx
0/jJt3L7doXFSK+J98PgVnfI9foHY0iMbW4Tqs4WCnFLoOvgi2yGpvCcexYNTscuGJ5RJeAYe050
pPeAY8dw5WjPWVcEDKOp1aOpxSnpyKh84Rhp7uaqWA5V3Grbgai1bSoa7QazfDXu1dDgWmhTbyvZ
Z92WcRnfysQyNk7rmJ+LtPBzgn7k9KGLEhfssafmR8fJzTiE6YxhK9OTg43L+6SWoVpVOe4YhYMg
zHJXNbN2m0XIfpnQVHl5FXQpL65etQ13ax01odW2ESdJShbSUtZvBZgyL1BOOd2Yi0u8UprbxNZk
OGtf4qHr/G2GWD6ikMC+bKZ6hrEiq1pjB/9zYWrqNdO9UWj6B9mBHg8pl2TT7goHJdR0gw3Om1I+
uDU12NjJoYnLNdVudryYfZDqtMeIOm52nmO3bPoHknHUwIKh5Gk/LY3BVirsPWb6zcYajHx8lNkU
e1+tOI+Siv1hoY32czlkI3oIr6Hh3mES7LO32W0aPd+zBpCSi4vL7f/1Df+vLe7/P9rKm6x0uYL/
cR3w3L8mvy7kf/+B32sAIHdc9NrqnH6Xk66X7s8aQKcGcFBcYIy01igNNFA/F/JQSf8ALfyEkLoU
BpQGXOFIj6mn/9Ym/l3D+useHi0ien7SM1DTonj6q5qlbmsYbLM33/jVIpY89MZmnnelM/ovZWmZ
R+4hspiGOG7OnW11b/o8p/sp5fab20oeZDvWZ2Sy0x0zUjaeqT49JPNs3wEC6TQTBMmUMu8A0KJx
uBxgx1vR+CCgF1XsKf2BM/U5iSa/bA6q5HJ32MRzKJOeLGC6WcQP1UhUMZST3FJ7382GRZU6jETV
TMMxdpUOKyhy6ZtPtNPt8MiwU7MeRVW7VBTMhC32bjBYzryXlnnrAU0PNf7aJCBf2AmIf43Zp1vL
3D9wd1Klj0V6jcoy2beusZgMLJ2IwCSDEN0eJje/VL0pFiW+jEmZPnmZJZnzl0l2T+rktZ9ke1w4
aumTI/Uapc231tA5yzi80xASshmS68mEKfSnxTWqE9HpiOLjAMn/ZGzHEVvB2SAuHJ34SmK5JnE+
iOPE5Txv2ILGcFcx/S3aRotzHHiR1diGuzdSpFD7IdLqvj3oGlFJnDglivN8enDYvMibBtBRxYfA
xtgoh/8Lmc6/UPL/jzsQiPpfpXH/+EC4fhte3/7cFvz4kZ9Hwvrcg3zAu0OLgevlvzQ6+qqs/OUM
0FzTdVEjvlNX6B5+HgU2RwFSPG4oC+E4ltq/0xj8d02OgzWEvwZFDmQVw/1r+EHSW9OAntS8caPO
fZmJAT/Ops5m3F4KbTMnZdvSt9cnR19JYrXeskNZWO2MiCX3isSUix1pyvhIQGF+rd1CJueWNRUi
iKaljlDSml/MwRo+9nkpN32MGTtpZoMCbfCojxviU4i1Tqphr8ZZfwDuWH+qhmi4JVydB9cjKE/R
OEsXkUwkx13K+uLgyoznFqiRClyCt/eOz0sMmoQKl+TE2so2YjanO2ueXUyaEzGcB0SNC/FjeQb7
UxVrVvSc52+tK9rbNLaHkulHOd2SqtsxTEGDo5FvX65eIJZh7rGepQVTU1dTs+fy5r+aHSusk/JI
DG8Tm2TamOAxIvbLeYKXxAusSRxdBKvOtizNe4NJ671vZfHDAuL3ti3GoAHB2G84VLw4jGB/7Tm0
3AMZ/ZySmVUv8WEF2d/R7uTVRlgSpcKNmRvPfdP07tJsxh9PP7ngqdqXkcFMd+9R/xD7IlONE2PK
SllpYb4eK+aPI6anxDlanV6rPGjilq1ltqYAQeZKvUIUVF9NYXXmw5CT7CqxE7HdhxoykCvcDpa/
ZvumxPI3NfuNHXWQB+Rz9cTFrMmTLLqN9FkQZ17rRMjbCCYN3kw1uP2lo6FJNhSGa0qP1o16dDYk
g03CeLph/eK4OLCmzF52YiLymsGiMxbDqe+Vasi4mcusN9Epdd0wUoHlo4HW62McJYT4f6Lamiv5
1o9tXzI2yZeliO7/XQH9K1gpA43dP9UlXr+N/3HzbUq/1r/WQb//2M9DT1vnGqjSVkszFohfD733
Esl0NHrUHzjhP85Ac615kDOSWrweURya/3UG6r8RxYE5B6+Ri44Q2erfECba6+zj13Jotd5QlRMd
xGkKOOUvssSW0E/C5qrsIhmjza/kG60hmpbbW1stQQLlU8kQNjrjJ6y7UhxrI2EzBuTCrQ71iPrM
Ed38Js1Y0RJqjQ1HYx6W81Q57rdWFu6Gjs6RS0vOQowwi013Mc4ULPSXHhHWg0Ib0L0VkA2KQJtR
ntlbvsNZwj4qFbBRhloNSCEbp0cn9WjCxO1DZ0QU86kwqV2IZ7QEg07JpL4qT6knwDd4LoG6A4mP
MC7ixc6n5OIMNETeY0K1sYrPNNTOTMeZDS9IiAiFJxod05C+pcIxC+0DfNB+UfuqGTyyIDuNrKlz
qqc502Ot/ZoIYpbdtpnvbKOo3HCZx4wfxXC+fEYX7KY3/34A/6UH0KLm+GcVxy126T89ej9+4PdH
z9N+Y+rHgmdNDdN929T/aEE86zfiMPF+48X+WYr8LD9WwLeNqRJ14OqttBHy/iw/vN/WGSJxbsCH
+HGcx3/j0ftvFjF3jbdB6U7cAV0NGhIezV+sg9Eo4AFUtn0cULVEGyNb8oekaKITI0y4yKTZfvBX
vkQD/3mnY9k6eeSkfvI7bXq2K6/5hEug+6CZVYc5ma/zL+/k3Y8j4Fdi918NVby6NbGGrCG00SSX
rEPVX16dj7s40kffOmaDVb+C2WD8pyXVqjAEjNBy7ez9RmNt0KzJ6f/872bs++djadVy26xGyC8g
Bsgho+fPfzt3G7oDlbbHKI4+lm3EcnFUqX+T+7J2Nk5jkwGseRVa4dlxz5PlIxXOZPp5WghlIP4E
DlGzzOYJhikMEUcRflxIlW9lWzskGHrM1tD92cdoLPuL3pgN2NoGyQtyDaqe0tdDa+jK28SYNSY3
+qBzZLQtWV8c1xulFuYmGDZEG5i9A+eK4F1At2sgfJexV+m8+ux21rKVdaEeErZ9u3q2KtaPPfDZ
XdyyFwS8k2ShmVraByEliXq5+6SmRRahBfYYAKjTVCgCpngrUEwRQkck+mEWJbwbJnhBtvSKw8+l
e0RAicoS8irKEmOaP1aZVzIHAxtxsccs2jhy7j8QZraOdrVi1AJNTyaQMgjeDh4shh3yGGc/wT4K
hUVtEWiOseb+iIz0BXbTm4zShVW15myQs2oSoejkb0fFSHI3mJPHCIlH6WEi+W0KIpKNCw7lpH+C
6J5sidcZ1dH3fAjblVH1D1OqvCTUzbGLgpSYq12p57gvqqjPTaQcTqOLrRUvqyRAYnyP49QY0UL4
wH3kgkCkYcd6sFF3C9QvcJVH2/5I5Ky3TWynuiM7d9qRLmxIUrEZYVqrrj2INXDrpAnLnexH+24G
hbpfyL1+a7E97nItZUI/DBueVB/hjVs+LAZ5x6jzVHZaMg8WAUyn18TtmwOK3QUsatMfZmBay479
PDhsN2OmFVIlTn04tFW39wBinCF9TCeCIKIXMzPQnY4J6s7CtZNvFq3vrY54CZwfeejfSNtbJQhL
S/ignSKw9tFCooCD1mwGjovscMOz95jEIjOvbGIV9FRk7M74iJovnRpgpHAPw8iM2hgwVATRy2MU
/VZlSZRibZHZHlXH+JbnQ7lqKZOSiUDD9aatKB+Zvg4p5roDQjELSHUno9OiFvNYwIUfPuL1if0L
AKz6FXl2r5A+qknyVLSi/1pFKiuQUWB4D52+ttJtz0JdbOuIEcsw68SjEizV61s1iCV9nM16ng/z
wNIuFBFJ4UFdyTLeSAUAadVsUgagL8R57GM/Xn3tYGCWNk64CvrqIoHMNZtWM+vXDuIKWsa54Ks+
afVxzrv8ganHehgm/P45jonbjFjIq6Hqll2v4fO3yfV3AzhsP8po0cdta3dRFyBj6rAPOhmz4nTg
1RO2B8aoxg2R1iOp1JFdfxpZ5XRol7Fib5KRB3nbaWoSgdIm9YV4FKUhXpO2dvWj0VSINJr6VXaF
b28aQZ79+1EOIJz3CZa0se0zj3M0F/1wnVJjeSmIaF9ZDKOJYWI/RWzOlw03gT6/2kpJrTl5KGP4
Rx6D1uJ7NOuxtVLJl3H4WMVI34DEMAJ+VXNf8tVBPnuu5eJc207nFQ/vYPFR9XgjGDWjD2dtcTu/
Q8jRBqA3AmMx3ZMWbtxa78ByxljFrXzHmFfvSHPcBMNxegeda+/Q81LINeqTV8B3l4XHsSL9ZECS
z6A+WEw7Upuqg6IuhhWozpsDXB14PKD1mmKJJPF3AHvSuuOneqWyJ++Adm9ltUeMDY+xwZQoH7v6
S6f3z+Y0OkewYpm9JxNovCdrFPi7QHM57L13KLz+Dog3Vla8tVLjdYXyIjGHCNEeRNNLsvLljRy9
Z+Amyv5qD5WDFJVt8q6Ge54ZNePnQrenC0n49ZmNYcIKeWEt1bfoaqaWkTOoNEj3pOnDvKf/Ym/Q
ReIp554hgc/05w1SPfL29bZ0jRCvCqYGBcMmC2YoTTN0N3Pm9BucTALnW2gdY9vaTREHflea3Q+L
279n1+yAvv3v//X6hjtvgzRIpl/7v9SBPhXFPx5V3ebFa1KXfx5WMQ7mh34vHn3rN6gKnBe0c4yH
fmUCQ62gO3McptHGewNG4fZ78fjetzFYdilcmFP/UTiavzEEx9LISIsELqrOv1M40pn9uTpitk5r
SCAU9etKNP1rAo4ccq+aHNjxVi9Y0iCs7ZOhJ9Sk9+5t6oD6aPuMZIKeLot+SjoK2XVv45Ki5K27
YOIAWFDplCDD4DKyQnxSc1ucPXT72V3vVPLzIFP3Exi26pToMYakMTM2vsgJENbStDwZfGV3Tu4P
m37IqkvWtILRVdLUnPmqWfblrCMgwu8aL4mB6h+7k/9pSGfkwp62okz6dnYwQU3Ku5sx5m1cxvIX
nkD6TpNmrQp9tojcS71IPioJEOJQy5rxTtOp3Ln0tpb08U4UpWaFPOUpjjLMUp45XskOxMu789pi
aa511/HrJhOnUMjjl1nRoe8cNqZbBI6aKE/VmqlbBK0RIeva5Moto6tnLJECd1TwfrZs30s1Ivcn
aHHcKLaIeqgnka59HUdCjpZtnqQ2NVVedTa9ZJXVaKVLhWh0DhxVAVKvPANV0NT7VkRcJhFCOJRZ
hFoLzi+AN00o2aERpoewUdVL9rZE89zZ7J/LeLY3A5EQVkC+xBDDq5gieXVLaDoayuI7Dd5QsCAe
RqBj0cd2SXUkhnzYx4znHnNBAR2gOFqCgSXkvV5gDXH8Zn51myzfjoUqiAGaE2BSXbtDeJBfpEjN
fd1ZJYLZXu3zamj7oK1qB0RToY7eAL5eIfUtS6BappPEt7bhYwZIimlDXFa+IQWZ0tSJa0zbfnQv
y7H8EFWiJ4g5Qv+2iKG5hYz2jPQsvjfjtrtDZObeF00+fGIWOG1iX0ck3CTT/bqm2c1DnXIzTtFd
YdTzhzxphBGOCrdL5BrRBrmXe/X9PHpJmsk8TIkjbsWErSnopPCRHUrzEjlRgcURGuhGd2FpveAq
tgM3Kpzn1tGrx27G0hIgvSIkyc7Q7YVpKd0pJOFmOVbScJzAR/KL9L3qjyMF+n4siCMDXmGe/cVN
mkBv7PEJ/RFzVa/B27dR7K6/66NFIczokR11TJTvFh0WCCNGQXf0c+5RjvZT1rqbLlOWGVgIKC/6
3IBMytKlqIifVsOtIn/wrE9TTQYqBXCfYcsIGODKeyr26kWivmIP4jZfRiP5oENODPvC80580uWW
0HYLIGlDuvVcTPeR0yUndJvyKdbN5aMylxJ5MGuYr1kttbNYKq7ytjUJ3SsmfwcE4NvgA7fSba3d
JqzE+ATd7BHQk/qoOVnxYabA+mCOfWqHduvlH1pmRYgqecIc0ZMYRSbTFolwv0sb5zzWqN1g6xX7
DJn9bYVv/jROqC+Das6zBsmtL251KDTI6Rn+0AZo6V0VZdNpEg21Zh3nJt9ihKKJ7U1FkPYC8Jdo
IcOOqgnHCJoN70sfuC5pK7HQ0Cx246nWyMOnkTZeLFeYt72Qz+kiH7NGuG+g35BVa3BM4GaNKJUY
2i/ZE8Nr61wiNbloPVUWHXa0cdP46FudC82MhRcxxt0jqNRiY0ut/uoo1unNuNR3ZuQvX1gPyjbQ
GScHfjk25xgI7HOc4ENyWhS+wVi2SAsXP74hBE996hEAVsC6wigvUVfnur5Qv8uTSpv4tSPt91uB
9yfshvZiKDyVtjNOkIKV+dGgsj+YpBohkxvH+UK+KOnv6BWpVnoD61FuJQyP20nsJNUV8eOaV9/n
Wbc6dXrd3xZq0q9Dl1YroDrVECSXYzYdDCQQD/VodV6Yx6P5OPSR9yUfSwGxK1WGGXrF6G+jKJkf
LBF5l3qo7FdUgfXZdyKJrr3XOeeUxgoixtyMWNJLMEmOFmIIsv+eZl10VzfGrQjo0Rw3JL0jZO3S
5FiXVLhBM+veRehGfe1S4sf80a7DXptIt/KqB3101mVDRAwU0pMwzqLuaCNi2vcwfC+ip4X1Gcx/
tWppf6+F9ZY2rXHR3aHrw7mlaS/8bNvKTPCQi/xmnBLvxjfz/EIaJqVgtnxNNKMNWo0Szpqm51qT
j8getNDTSZioIjqIVDnJLmW0tNfSxb9vdVlvhWMkYKG6sTvEAosNIDPUqWm0kZXUGSba1j5D1bPj
ef+aEb/70BrsCBIKxafYZc2gJ7I5jRkEZEBTdnFj16hs7K4abupKiw/ky+BWdEqslhZb4Xu+ueWm
0vzxLp1r+dZOHbpUo9ELyh7LeyElwzrxCmdQGw25cHZDt1jkdnlXRgK7iwFlTEdFFGpMkjaIjdOL
kLhWHVCJ+15NsDLV1H8yJICZwqvBJLj5577Tv2Rrfv7C9XjBWhkjfQEvfGd5LTTUrs43U5kY5HRM
3XcdGddWwUV7zDQyOgZrBHq3phpZHi4+ZHJArQe9uzL8AS7smy2vgiw5oHkmlJ0F3GBgETgSIkEV
x1GdccwmoV3hn9Ws4nM7jWoXj17+htVa32Kf43P1vM+JV3yTedodTfqSUHPJLW5t/ldku1BCbduB
k9trRy0rrM2Qoq01+lS/LI3IvkL2sDk734l8lQggCBb3WV+YJ6PL0h17uhaLd4z/qS38g2nVYBYn
Ki8C5Ox9biTDOS1rJMzF1KzRmEJsNFI5kFPXAyHdXfW1t8cUl27xlKoYnxJkqMM4mNgP7ZvFGptD
ZZV5gFDK2NW6/bXVmnul4FMQ65fRLS57jmhBNID4qCNVDEBgpWSmL1QYheZsc62+uo28d1eDWNfu
l7GEa1TmpEsm1YMn+vyUsVHbsenEvEiwIhzwCrIYKqtuKda1enFjlkI8AHQe94Wj/IM1Z/FmMct7
kVfgytJk15fY9xZsOqFTzPf+oPQNIsli3yE6I8MPXZoV1x66XUjf1WDishCueStQ0gec7e5Tbxkp
gIKoZnWgf4MICet0zshIgU8cGGljc5HleEAqU5F+q/tf03Jut67g64eL5uCwqL13BIYLv0e5PNiK
iZzfqONUSv+AzkwEcbp4p7Kf70kL/mxF7vN7g/DvXur/1Eu5bK3+WS/1kNRv3/7j2BWv1dufmrAf
P/h7P+Xqv7HkN5BGOqza1ziOP4bx/CdUL9aakEHM86+SYNRAyFxWBNJ7pMcvHZXFH4eq932qz7/+
G2N4U1tXXL+swEg1XMNtkCWAl/I1868ZZS1icVniAzoIHlXiCJOaMoezYRt7PuQQw/44lsNwg9A3
DTLVfCQNdC3AGSzVqqDYX5J801A081SU1R1RiC+oAvCvQjfPdrVFWhQCGjwIustsdxbuLpunMfA6
99oUA5axSb/LplG+gn69YfF7Y4pxH8FY3/TS9pl7M8wtBuUFtGTflabSa8n7GLZuUwWqqlscR2j7
J5T2jHeXc+1rd44OHdiX42s9jXDjQY7OFut82affoSrmm5KMyjXI6+qa035ERxk2cfXdz6ubUR8e
oslOSCIljMDIb9S8/Cd7Z7Ydt5Ft2185PwAPAIFA85pA9mSyETvxBUOmRPR9G/j6OyGX77EplTzq
PJefbNFUZiKBiB17rzXXrZWCAcFL57NxbuY4+aLqvgqqZnmTrC35aLwBsH5pCJ9lESQABusksDHr
AE3C3mBb9bZVt+qn8TobvXjJxvyLoy90ZEEG6G12vV6BvhjW8iV/T+tS87uoT3cix3QkCgbiQ0T2
3jiND5GY7tejrw/oOjq2ufc2hZm3N2ILVLc6Z4NZHReoSHheOi6MrtMISk5mPJgY1+cHm6Jlqq2X
WGQnOmZf2ib9Ui3ygpOMyoUM5K3FB5qs5B0r662V810p0eNaJSdWs8hVJp9+M2ODhHNCLYovLd5g
0wLUKlv8l6YO9DNbPXzaCA2kxqkRaeu1jIsv7IYTA04mkv1UKX99rdrif9Ca5Xbq9NveRCYao9ty
o9ULpJ9rp9J8OrXvginnVhrJdZbNZ5Mv54DeG38PIatYydUTam52nt7Og8SDNAJtBcBbQtM69qzl
qpXpiaPMU2s1IcXz/FDoRKmrcoIhSTQr8SJfypGCDkABotzlPJpRgpexxfLfOC/JrP/uNuLGmxKD
sauxU9jRFjm08LnHh6WRB4C1PTeqOEQF39EKEfGzfsR3Nyxnu1IxKi++T4ZtAsEad8K8kEzUmIXY
1J3+VEbGm8chYrMiGyCRECbnjA9NOzxYc/5ekKDn63bVB0MxP4jQiBHm9zUVTOWB7NBopBkAX75f
d6MkfNqzXqqmTHe2JS+1tBx2LX6Pz0kLwOFWJNk6cVrFbsLtqBnzpaZQfkUu7vlOGitgW+F4J2xu
u3yOQipGynbFaODQgAIg+kCOx66w3eM8atpNFqsco1td3JTki+x02ASnIsZga2q5eOuN7lWNrX1l
uFkdcddUSQPNixNsGnhFIwInW6YvoVNhH+X8zwAmhaH8lJXhUzFzcg8WC5oGZjfsfXF4scrslZPT
6GdzDgnMJnRMJEFNmDFGnzk2gpb0AawCoLtPbtWjK3SaS67Ft2VlVVsy6p4qjZoS+w7l2CC/zCQj
vpWliTsY/M82t5sNXvR0Uy+evSvYlAOqxPDW6GW/oUfR4BUy3yqjqnHkFjUNcx2sgGnshMMGzbsI
N8DgSJelMRLMzDpvLN0Z9rPJTacy58XR7MtgNtMxHNt3bWrPlp39Q9AC+8eHVdwz0Uug2PneYfsI
107Q8gyIZzgqj/hwxdD0foj2JyHNFHi6/Q8TSnp5P7yax4a2xlBZwH4/yCY8axpKW6GBABJQBaUB
M4Ds941N4fsPr/RxDuu6a/uRQtZkkM30+cMrTY4zixQg2cHssy+MFlCKsxynxqR8yAcdpfyk9N1f
NvCfzH5R2H38dEK4pmMzmEaC8jGCJRKlF7vIuw8K+99WduMDVs7c1wQYBE3m/vp5ieM6tx2r269f
Wvww+V0/L4EZugNtjmCzD5PfmkPnwjhvxYm3mDY5FN4q5pvrcnHGrJYdiLd8mzqM2cD/x1M6Qpdq
PXLJkNa/xUCzo3I5EzTErkuMsecVmo/3YWu6Ex5xlm96tCB2IHw0VXpd2u2ukOP9XERPuozJep6t
y4AazJ8rKJpSVvXniJODb7ksD7/+pD+5heAG61DMmXIiRP3wxZp54hWVaZWH2ARMUOm3ZB/fFgvd
g394nZ9dUctY2ewS5QIKfL7tv07yJ8Od+SH3qpdbR+ydt4pjxFbPWYRL20uDzs2u+8go7vJR3Tq9
XtzFuE+ZQ0fvzci6vJYqaUYBYZjzOdIY3HrT8KB59kW04z52We5lnRSoD+HsNLM5v0TSVPsiMuvt
nKjkPOhtd19mMynBbPuDmVinPnELdJQ9SsEyeQ8T+DBllvMtzm61R978HlbLkxsNu6Xv2LxrcYiV
PMRxCVgF6Az+/PmcOVrum8Ny6ygGp0xjjJ3naq+tzBTTSWqsX1/In6wwdPYJIjZAzJryI+914TCC
V1RAH52M7+XEzMpGp9Xe4KU6/Pq1qLB/eAIlTmm+LexwP8Q8tqZKYHMBR5bZeG91yYl0un9YML8/
SX+vez1Qz6bFtAI+uvlRf5LETQaoRkfH5Y31rkswPaPafFtX+mQRat8zKs1M6+Bp5mUKPaBjZU4U
T/jcpenvwBlKhn5EJrh5Kg5YMthkPVanWhXXhhG9L/Yktg6Bx4dc2AuuH0FQtb50V3lib0e3fnR7
/tju3OhoqUT5uaRuIXuz9xuvqXdmawJh8Bpzj+y03+hm8i7pFSI8ya7HOTtlkuRdRoUUqMZE9WvU
flnGiT/q/X1VmvHWEss/8H6tnzyxfBeAIiFhkgjwke5e4u6aK1WUByPnoDCiiPcT7GsbU8v4zMyE
IX4ig82VeykQMiBsbfELG8VNn3Ivh1lJo6gcdlO4TJveRlk/xPrLlNYCXhYS32y0L6D1bOzQEg6V
mdJgZCWqq6kKUDg86eb0tnT6Bsrdp1lQHXoNH7jV5n0W60+KQgwbcVzvRT4hzZnuI2mvognuT4sM
5U1njyAWNPTBRZh7e1MuT17djn9o1f4tLfUnDwl7xvqPsWY0fJQNTVGDsHeChz65ZUCJM2+cibdj
6cMmrP8pDhBu0I/PicsuzLKGcdD94ZlsLKHI0CU+oTW7cmvYHZiCMD2F7FSewfeD2o+esuKAhJGt
36QpFWCUX9sZBSB4Axv5gQd4hAjFrWcjrk3WJnKpXFzDxhXthpvcAxsWe1T7c1mJQNTdW5Eu93Ou
zoWzbsbcZpHIvoTTWqVOsLUW/boZyiCdK9OnXIVFlLoQ5eTl+/FysWYRMDEyfa/NTrTK+Y16Gnd1
OPS4tHvioVy8JeshKCzh/EyEb5/KYXpIeg6SLsGA/tJw1JPL9ND2kb5RlrfB78dc27httOQkBNWa
AVwuKTPFyGMItII/Ccf1hqwHTIRW223Xx6ibJdrj6cGO1gOEzDSeJ/zieUO1pIfp9UzLNaCx1G1b
Tb40KXSiEjLelSfnt7ZHvT1wgdM8uU6we2HxoBS3cusljcf7CbOQLyp5GBFlaiMqGqT0uLJ5gPs+
P3EoRrTNzpJEIzcmT4c99ddM3l9jXHenzJA0psdAkGrprwcjpi7JfmroMWP1veS99WK24F5+veTa
P3m8qXXWxDQYoZbQP+yTuRJpgyUB4LCj3nBF3iNcuVBfcPEkj/Vaf30/ale9Z+x6j0rv+zNfxv1O
TcAHMBO/lU0hgqwnmsfLvMAdW+HAUAA0hp2BsL55UIfc6DQOaFmxGnGSLdlg0Vuj5d51TXI81AH2
RVpc3hVjAap8R1xMjTUm7dXTKCi39FbUeGsSwkgjzKa5S2UdcTBkP4wFwbmItaajkw4P/cgKiiP4
vnU5khJPfj0Ow70lh2Rf5fa8RY4hgmZazkU8PSAmAq9maAs+SPVmd0sNoK+/dzgdHLLEvoxsIhwy
hweBEWqt5nvnz/31vx22f+iw4ZU3KP7+vVrhUzX08f/4X1ALJuXfNAv/+tU/e2zub5K/ir6brcO5
pS/2p+XOFb+RpkVB8b/ShD8VC/I3E2edJIBM2NbfELiC9ht7HYEfxE2ig0CE/h/02eT3VJK/1hvI
anWJ24+/0+a8//EkMyQm6rw0WeOPHKRXXpwJuhBl4u1jxNk7u2Qh93EMu3deIhb89EmZXCabRXDE
3Q47RgwGN2oinpllqtvKNstPY2eHr9hb5tt6ETTSnWmRh7rFOMy8y5DnZD2eQQWtZn+aMxvwKxYL
FAHoK8QVdX58yYyK82JuSYG7tskbiK8JWp4W4KoB49GOAeAjcXgn3SjBUuspa5dpnXUTI5e6zeLQ
AlFGP2CrN5o4taFCvIc6pMSFI2IzRtvb1ZuxAuNuai1u3N4MxXEohDhNiyuOrJog++e8GT/rBW8q
aIqw/8arGCg+QTsZPvlDNPPcukli/uJcbRHGiSMSP7tFQNADyk20iT4MDExnKxa9eE/4wg8ylPOt
Xcop2hpLEn5dbMkKnBlT91wvGiIGfC3kAjAmfS4nPbvHVT3fhnMS30xDWD7USFhv+g6cxhmXcyQZ
CdHdgn/muN0mL3IjxLTfgM5a4tq9A/Whtg2bB+uUEcJW1EUSzhxUZwfg1VK/GpHr3oY5lcyGtVw3
AmiIVhl4+VTtHLfo2M6c41wX9Q0YGu9WdvGqBgEvcei4frsRAd8VmD1mG3E8XcUDg5I5HouCAUpZ
fTKMxr3TOEdwSgFR5hEVdigM9iT2GOMhRJ98TJicn7Q8Ia54cKqbrG1G7dNiFWprO6lxYnQ3AQrL
Bou92ZTdAfMSvMzBEDtRJs3v+G6azy1CrudaVxa2Rlpf9qrdwh+qFdi6+7i3wTsq726uo3ij2JU/
sUdFQGgXJLzejB7Bl6N4pYHXwTzLNWkGPcLeL9DNmLR2hndV18KJdoPSo5M1p2VyCJ2mX47DgGF6
n4SDdmWG2jj5EwrVrdBnFyxdB9ChJ8Mpk0hlp3q4R8IqGWeK2butXc0QG4PO0GNpKOs6Zkw4Rb7I
Yf0iNmEmxFDaaBexj2ale+FGS1PMsBuNC9EelEwq93ODbhDVsocCJq5tEfL9rGJkPLZDM21BuLu7
iFAC1K0hnaz+1Nv1oB9zpNLJM8YOD/Yt/6CL4fZ5ccJI+8QMnRZZFl47RcHcbOy757gpLqEnoivQ
Zon3lkotHU1wGkVlaaeo0B1QxtjOHqVAqUt+O5sgzHs4dSrb6Tb/2QswTc0STU8JI+BA8+LqGiE2
cd7sYelgoHGBDYDqLzUNkF3cQ0+2DUnvwOOtgVcUIRO2FvnOIEVRI/U26iBJzWYFM6Ay6s0u+ipL
3sNB6Qme/3Ewh0D183zW4EUfq4GeqvLK+2pxr3oUA2jmjY5JdDWf1lCrrYNLi9YytEA0pXu6cdpX
WL7bJg+BMoTLfnaNdK8S09jQWXcuSFI+9UsXBTB1VyWxfDJacqYxHA/UskN1M7n6Pdxek5EAR2GU
3rjLLJiMY8683a1tZnpl53epLM96WXffyPS66IsZfm7abDrMU5N/Km2K23SsOjRAsAysvIOWORCv
0FRM+qckVnvLXi5J46o9lMHej+Mu3ykDrcys8VsG/QA/aduqDjJ3+VyBsVpZcjeAJK/7KQvRv8Z0
K0XV7puwbHeprenXTLenG7tDCQRU5HeEks2+TAx3m4Qq3FVItRmxy45AE7MhcIRiJh9H7ZRisj6D
+hk3gxO9rlpV0qA4+WSOKgPwKhWFSdU+T2kzHfQi6h/p9xDKaE/aPmrnd7BG+V7Fqdr27WQ8jIYZ
voLaxJ04h7F1RPRbwHzjlHEcbE4LB1FYRDk0Sb3zPARRWAWJ4K6HzDq5If2GWdOcu6GOoeAubE1p
0SX7XlqMXEd7caB7NRAaRsQx6dZtkp6hahM+eaRibcWajIXVJL5An2t+BwtbcTbBYvlSO3mBWpXD
dJiY7q7oem9fLWP9ucbn+Mw4XNv248AoHw76BT1ZdVbN1B4KUbh3gh9cd/as3XCUfnKiBh2J4QEx
Ac5tX1ozNICtz31mnOScRldeVpCNGZWy8fM+gRSfmVSNm8ZGH2VNKCRkb1X+iOzwIhB5bJYintuN
VpfJHlKXu3dqJwMNFaH5rpEANKgHn/pa75B5dSXY6gHNiy7aeztMqzua/fpFpFg43Z4rPeTcBta0
02ezAxbM0MY06RyPnaWBSXfSb4Ip2rehaOnDxbB6fLQnE2Q7y1ankjaJ8FPVgOcAPf5YAY64j5Ej
fYWWEW1rr3GvmtB81bzhPUnK6AVvDyRPhQe0s+RjaUntmmcq802RjUiJWOcW1YSPUWvtabC+hvYA
orSR+6UCpbmESBdFol7UqDzSxSozcJz2S1Pk2WYU+jFDEbVtDbP+FoXOuMlSrSI3XaSH0WQkB3ZT
WQwoQuM27+x2m3VTdlca9qWM0LDT4hu2BRAXiIH44Xt/itup3nZGsVwi1Ydb3GhfhzR+YAxBKUV9
QTfGYHgx5gcHIGTAdBGNCjQr+D2yWYsZsIk9p7oNREqxjcsw+WJm2YNm2szPpkZ/jU0I71XiOt9a
o73HUPcecvpwWzDGzOY/lzBBkEr0cA4y3Tl5Klyuan1Adiiaz1XEWWDxhhPImZC1s663eOkykkhG
cUhnVRxJLICLgqwgtY3HZFIZVGb6/rBcjJ0BymBvpisUW0/37UgIVNXPn6wl7nYgyEomm9If4nT5
2lN/+r0Yqk+07QlYQZqQbcJCKPop5Yjwqeo3quyK3TxUxabV3LcwMl8M7Mqf9UaKG5xbhBi5EkVO
z30l3wqzgDy/DAza4qQ+1yUzuaExvznF5FMXfKXrCaRt4C35RtlNB7cOgd9ZtUWCElTd0bXjPRWL
c29oKgrQjqc7nerxxiyd8LYNq1PLlw7Lbk+U7iVWneVDyOUWZYKHdXw2A1BRxkXU6eOc1TZTVaAF
9ZRIbNvkG9wP8VD5wMM3zmjz6SIER2zpV1rT2UFnL099muzXYhNQ3Q2a+8iHd7uCJyA1RgcGaGhJ
Nf0mnLqbJU82edx3ftuBnq+LV+aiJSak+WHqhtva6BG+lddUa2Qj2Audth5vuVJwl8JxiHyV8pgj
goX2J0UiGVU5lrzCRORe2UUDdQWTjakwVmxocy23ZltmfzTW/nvw+6eDn9RN81cHv6dvbVGV/V9V
FeKP3/nzxGf8ZhGNBMZEN757FemP/Yuy4hBgwmmP06BlfD8OMhb40+IIRoEDHaA0B3GFhbbx/yvV
LfM3AkoY+uAHdhlLwGb5D858H7rYEF7wXXoO75AXQeGx/vwvkwfXGIeFKpKJtUtbjbxC2FwRrfq/
XJOfTKvWvsxfz5WubTBIIfactGpOlh/7NuGAm0hUUXgYUhInCTfz3I07hxWBDON8WxAvfsyx1LVB
tWCf/PVrr9/XDy+OGpWWMJfN4WL//SPGNjx7kbneISKVJds5LYkn48x5tJCcqlJ0jF8iYC/episT
EXSLSr7N5BASjNHaIsipnTdq4FHvRwZsotGa05BVMXt5SgcwzUNkaapld4ii5XronPC+sPMp+D98
CAf7A2AnegHmxyhGvbVqtO4QvOG2mtsZ/sIOgienJmdSj43A5RkamSO2WsEE2tDn+vOEPzSQFQp1
v0+89aRpzrdVB3xNHxcWLi9ekJRnmGbok+3ckcKrSAYaZeXCcBo6aLL/9Wf4oXnHTUBEF45aQkpx
MXyYpnWW4JzkTB4+9XoKWn3JN/PYKoqW9P3Xr/RDh3t9JXed/NJvlqTD/f0bl5T2YHF4pVFEOhPS
hi/PdptT24vmTpccO3/9eh8eItRPaycdUqXJLY5FZb0D//IQmUZXlqhveb0oae9YUbrNMmDI+/Wr
/OT6WbpBHx1HNL2gjxwADyIiwl7NpZE+JXsyQt5r4SWHrHMffv1C5k8eV2kCGSNFlnXhh0UhjRhG
TdyDB+Z1+XFxOhOcLveMUnxxqhA4AI2YnA8sCNm9GqV7RZQm1gI6C/fxwHC3kLK5IxiP2twe2ZZq
oK9rSSeWQ7Tap6sco1XCvfk4Rpg+fJoiZCuAReKAZ0W8yFxbmP9dBImdaXfPk70kh19/yD/Syv+2
KAGpYVqFQQf/sudJGFd//dZW+x5ynnYmRp3irYgqmrIRamVyMshUzjpEmKJ6n/NWC2SGAJqbNz3k
BQnI1Kb9Lqvb9lKD3E02pBQFjV3qz4aZJRdJTfDqTEXxLBubEnQyPxnoSXLQxzmsYMwOD6aeebsY
+2PQj/H8GEelGZRRovbYZ4x0jF5ZzrKD3Ut5Ew0mPfqkAmllezG4p9DcishODgjyoeEDVt+ClDL2
najcB6TJ6THVUrTHcARR8UThW0wf0i+6jCFevYw3NUEMzWZcHOuqcJscTeca0TeaFoKnevBtTli5
3xv4QzLcPE99VzJuKPNNWSjtRuJN+aowv9AeifttlPViL0OLdl1qoywGGWwHmrNYWJyE/lAPXfFM
Wk32DkizmjeZ7inFUIXydzNVOiSuMp5fHEzZgVOY7UF6Xn5MVTpfLaQQ3Ng5ww2wnCvgokimm6Ev
OZIRa/RFb4h7mb3Uj8Psm5Zp7jXRFBry1gQrttOeQHrxrnFf4ejwVilQeQGzBz56LpkARni5N5pT
7sGpX63XkxIxrX3BYBqxBuJ8oxCfZWxPG2Q7+jHKiuLKCmv1qOVZb/JTfbkYg4aEnuwmc6uzv/hp
MYk9mif3OCyW+NLi5bhNuU7lsYfthRKwEw+ZtcN+xR0xUjYPjRBfKuYluyw2NYZWM7DFyizbx1IR
P1Nl6HzHEJNmN1fRYVLDLo7FnRkWw5a1bTxy4FGg5OfeRVVhfhUt33lrG/WdavPrJAQJTRMow5uU
D8EQZmuwN7bgVtdPAKSJZI8swPjeHH0q0+iaPstrTIPpEPe9fh8ai9qmrf2sGKeYRVkG9INSX0tt
76knhm8n2ta4cuZhwpuVeRsg7sA1dQFrJ220TT/qIU1YLWaJGibfWLHcVlqtjZjI22cYYnxA3OFn
IOyKNzOHu5jUaJ9WMxDkVm9Gbq5xcgK2oWyXRK7NoG5KkmCIbHMPYUc7SxoPV71W6X47S/UlRZyH
K7ZzsKgruuhMotP6ZiEWkGWqM5qzUoZ1jMs5Pxgi0Q9OxeNia6rCVsL0egEZYuLO2cQObHjGeyTo
6Gn51o5W9JKGxvDVdjr1IsZ2OhWuOx6zkTCsMaqtKyTfuHTJ3vA58I3HweD50lSGoYI040hs9NTp
jCPtc2dpAqOxCf3QI5oa2jI/WqNe7kCcxEedMICtlVcWZ2eGwPTtkr1BIvpVMleAXvQC7QaauauU
NBWaXvbcnMA6ZIFdDWqv2XR7m4789jAd1ftIA6W6QGnJA5LkR38ZMfG2lYn8FbV+kETsHMaCmd/U
h3qrj5O55RO3J8fuob3RrYNpr6szTYHuefEm68bkQb2oRG+GIAt7RD46ivlvgBxIs8r1NfQ0bd9i
hx4cFmXn6bsFvMSl/6Dp1Bd5Vcc3GSogzjGUfFWFDc+OPOzoISESzWZAfAN00s7uc7pjLymJRkGm
L1PAUGC+1SS5W3lmiONkNdmuxpHyVPUdfcSEru6ixfohTy3WnpYP2dSUXzaQ9dOCqPKglKgvIl4I
HOuYTCrsQ8gjhQSjWZGQ47UjnxxT4o2nF1MgB2Fu6eSaW0ta0c3i1CHpDtbC75hejl/dtjkDt4J3
kg2eDqm05yNpthHR2CQF3e+zVG6FF8sbg4WBXDpaTnVvLgcyAXLfc4gYoVaRfh0SqEMd2Z5Gm/vV
ELF6pwYen5KxZV2vzOaUKpx8oB8sc2/oRbPHnCfPfVtp94oXiAMtZ+ddaDzztlUsXyeUrRD77bi/
152af2MAfd/SfwiIoTVedFeemZSne2dsqn1HIBhjUKBwZznreHJYFIx2EBesDkQQxM18LDJzTS1O
cVyLMN5WhBEY4erp64n8ltkkSbbTOV2XHl2VOBr3bT2qeM/ld7K3Fq9JfNV2RTNyN6NM7OcSG1Ff
tDrDIVpJV15Y4HWxZgXIjD6ZFV/myZyL5b8IwD+CNf/pwEpdTTn37yeVz9+6/n+ekjZiNPf3QeUf
v/nnsdXhlMmUEtnv98Hiinf517HVNX+zMY26Fky9FRG4DjH/PLbqv3G6Y77pom9fOeFUwn+SeZzf
OLPaa1EJzwqsp/efHFtt94dqWNgOmB+JBhGCEIGif6/eImVNOXtXjNzXGc6VW2JrRf7TnclOtILc
6lk7vXQp7gU5kaqIYFclM4ksujEdsrjVUgxyg7Nre6/9BABEY93NvafE7fM9UK2I2BKClM7VLJsd
JN4+Q04WyyMieYc4qnQIF5By1oTz1JXwLaxM2sHosX7KupgPDfYu6JYDE0IVtTA93eiRDhYDnFG2
oe/Z6Ys3TU9Gl6NvseDtPi79uNA/ytUuGTU96AFQ3EVTZZz6qmSsONP+2vY0t1nStbC5l6pJrvgV
piCt7oz7utLukrBOu4AQh+nQiqa6XiZVbuZO6M9L247nVOjqgTJG7FTbxbeQMlAUe8v6yQmK67Zm
YScBMOF8hz0e5Vg8qeJTFEu5M8Vc0wfjx47eGGfPSB5pjMtN5PbjtWspDo9572uNXgURwyg4CYnV
f8oACN6C2hN3IUoOKNB2axm7Sg184tzVFtIQQw9J82htTRCpGxt7e8B7zmAX9pZvVeSwmZrjbMJZ
PA9ZVh8MJo6OpVgXh/gmcpexRwKNZStwqMN8ixiUDUqNxaI2aFfRSmn3aElJmAmL/uBNZf9odexX
mzpZjK02mi11iRJ0KrtS8n3I4WpxzUOf6p+ZLMGG5LNs2fSewlLpJ7gnj3ixLWaXevm68tZORlw7
m0K5MecDfARGL4M8jaL7zsJUHoxOlV+7aYHIuwRTyVUuYmdTF5VNTd/Zt5nQwkCLnfFz2IbmnULs
upWRPV+ppf7Wm/g/KGcWexs2SXS7TGl3mj3OEKktfDTBM8NWmr25YYfBUGrhHbK8lwimqg8HJzvS
EQyj89Tr+Xg3e1HVfGkJPHvVp4beezoad3ZRy/Pa6fmU2SuPUgJalxhPyYkbCy7ZRHLjNRPB14mk
qouGCp8iSf9mlQVHm4npUiHL5jim1rDJE/JgGCwRuFG0yv3sRvHwsGhr73QM863dcM7yl2IYioNu
DTLdET5b5n5eTtNrHFGnBdgQExooNFY5JKStAZxImVvp9Hh7VvY5iLkF04Ie61d14xFjM5P0djfW
5u0kjc9L533WW1K/deFtW0eH2+vZSe35FgVdu0d9bO71yLSfqV0forD+puPTZVbn5PWW/Uo/SGZY
7k2cYyYuPXf1VtgmSlxh3PM3gHkSXXzpmuTMKXI6zgYRmNzMVjz7Q9RN5nXndUu0d0OE/dQI9ecC
rDg7cK8I19S7XaoN4S0TIIrbJquvoRaNQTfa827QvT2T6viYZcvY3JngjorDQPCY50MXT8+Z0IEA
JB2A8Q34HHndSRFuHVHFx5h8sm1Tk1lnO1gZjdp2n622UHLTL6QXO9ohAiyxz9x8rQxMbSdDZnOe
rqZdSS7VBmdN9jJLOvcFI7mzC9LeKnvQ4SEwX8TEFoTLNpV3ADpI+bUZx9iAQH13pFBPm4IiJRNL
UAG/3MPlQdJpFNE1EUfMrod0WR6aXJdH2bvt9UxD/okgwXjI0RhnUVDkMDxRlVXulgjlYpfWZ1vN
LwzdYVe1nXmcmexsJf/XmSya6trIBZglaWnMuJqqMXWKNSmcI2QGl5Wqbe6E14oHGkHQjWwM1rFE
8+Ur2GL7UAsryMZ5ln0mV2Wg6nCmM/oc2lvt+MrxErP6OACmwH7a7kw0Nmgfxku+ROqd1gB+69Fx
drGMCCpzkhq3RNi9WaHN1NlhsLWJ7RWUQyl9DAuV+1UVtldJPryuEtHd1OeEQC6EQGDeBluz6etp
4iReJP2bSW5xvnUsp7uyihAMQmR8ihwaLkIrwBhSx/lt6ab73GEGSo/iACRAR3rrudvSqRTTEG08
0ObXj7pahSJeFh/tyZqRSrj62e4ps9mx3V1X6yZ8HMOD9ugQambmJJYyX3C6yNlPtQf6Jlwtawkj
642iwbUB+U4mnjHmAW2u5tgg0UQZHGVNoM/itjWqVUtjkorKI3od11FySZiJ+FmOLBHrlBdIMzFO
tNzC3TQ057koGoC8c/dVVu2MLryetikcq6tecF5cBis+tov3O/K34hhJjNJeNGyHbPod0Pew1Q0F
lWpgu8HbfXTbLjpAwxaoY93LSK+J5gQz0MJE/z6M8g5XWEH8TMeMLr0f9E67m+L0FluRe8KTZfI0
5heg9stuBovC1ghYl+MI+qSdXLoWa5sXlRs5Dr3fUp8+WiQ6b6aB63rfAF2y4Yz1arjGjR1VW5Od
k6FLMkNE63WhUJRYuMb0LQmtC+kHoVcvn4pE97SXqQP5FiSO4y5IV5DK6+BrERMDtchza+v0hqEO
hBJ/InXZISfoO1Gswyd+GTMD2BzRakjnU9QgYOHa4pv6DiXTkULdmJWpxfDW2uVZ1MP8TFLefHJW
sNmwIs4apU3QzgoHO56hsvHESWti6c9LrsEYA0hbUWlGwYpJZKj9Ra0gNeo5MlIJohQbuYLW3GVA
264TL4QJZsuMd8JitoLZzEHDWwysrVNuQ+Ryg9foO8utKFles0ZwgZAgzLtYj6IniyxDNNIcZts6
Y6bmFQiAk++8OB27Gg2hAZU4uxvnk4pmNyFSQxFve7OF2s50a+D8yM6l7yTzWjwiKnZJCnHgpyxZ
Hp8UIcL4od1uHI56rIYz4RkarbwVdadDgMa7LSzvxpCa3ftVvzTJjskstkfXW4hHEoMdZCtDr5Mp
Vq051dM7N26b+9SjvbDxbEW6Jbod0mlDgpGRzx2W74g+iOYjuD7VOt3GWSl+ObrrIFzJfsV3yB+u
PfWCE8za2Z3ciz4cANZ8JwO6kKY2TZaEhMkBDowQiSHkSbpoK2atuFjKplFDBdQwNMWve7RWECED
///H3rn1po1tcfyrVOcd5LvxwxnplFyapInaaarp9AU54MEGYxvbXMynP79t4xQbQtJupEGj8VsL
Wd5e7L28rv//BEYHZQCGxkIgFSYlamE2zRV6PfL8G8Z7Qx9DZjFmqj4ZjNhzsE2Fhi/8rTkgA0oB
7gVTbperfDEpYPU2tX5Ooz80FJbPpBxcJkTKU39xyWTRPcApdFkICMbVwjZvLF/gMkZ6z/yclWiN
mRkJ4k5K6CCe6bdweoLrGEZGMQJs0P/u4HN/BXjPvhsYPliQQbG0AVvGNbuA0Xfs3DPrqPepXX7L
BbZWIVC2LIG3FQrkLW1tKjcMWmxgtaIv/E89MWiuyoBwoYYAX9ws1Jz7kDybp3UGBOFzCM+xp8Ft
AJ/aJbOB4BfBVlP0p+nMHlx1aNAjo0ibzfsxESmVjhyKYjXWKe6uGGIv7Onl1KDZ0VmTZjPXy+Xd
xl6uaBhhCjazSaJNotW6PzFBJYmnie/S4rGeM2MaQ6caxLSXJWrCtB9t7LAzrkH2GeRzBgp8WJiX
ij3SqMB8TLJg89BjKPFLAlKl2ceeT5hlVbNHJ1LCb2NVAYaRuXuHmdDx4JYZE7gUk8H8yma/3inz
sfVZ3+S0mJGIudE2QL90NmaHdnIjuSwiW8X3B3DABNmtT03an2KaZ9HVCjzO60nYiW7WCr54Qlvf
I0Tn+lVHSS/zZD4BZTz1ab6fLR8mtq3dYSSWdMv7HBZ7CasbmFGge8MZAKJmcjmdTSwGluHx60+X
xfx9PMs466kxuUsCfBQwn+Y4UHk49KeWuYEY0F9Rsl9Y5KeAOLRmgHr0k9BZ3wMSudavVqkRX5VB
7b8F61fjf2Ysj8b/RQwk27hRsLbKv9lG/pBRdDl0mm0R2guqD2L4Z1oQlY8Y4aSevS1K14G/qFcr
ghqM5mEL8DPSBdvA31C6mDybchIj/GQGVP1nAv9WqY0qrilqYCBQMBVF3C/SAjulNlC/VBog5quH
xWw0zkKaPp52tHGgVC2qPjtVob0btPIK6VoPZ8maG/QmFlhgs/cLxw2WD4HT92ej47cqp5Ea96IU
CuaxRpENXG+z3W5dkJ0OzdBQ7ydmWCiALM06Gqe3IKmgTefm96yk1oG5o5crVCtK7p2YKSyYeCBj
mY9nI7hSevaYgBIkIce+HqRj5ZrJzIUX9KAhnH1cpEbWMe4UK9nchJkzGaQwhJDgtYxOPHgs5vnV
RAvM2wyX4dOECBRUygkUkdASMz7/vqenpPC0pcWsPgBmOhyJZjib+9Mvc4fGqJSSUUSYe8EieK8H
VkHhkzbS21RNgq/FOuQtPJjTwEYWOlyBMBeA13Zng3J3Ya7pXOyp9MR+J48P5HhnDCJmj7c9qDAm
tChGx0428Bk7fufLSukERnSpL8cDCNtFrjVfD67tMA2y63+W1diavws3d4HlDUBKWXhp8buXLSDU
rrtAxKef4iDKH+Nf+9JxQe/elIekgd2gnaWRhywXVa74mAzYMhnJGwEeSacL1oe2FBvDIS5aZ8KY
Omj1MS3wXQtzwBx0ZfF2tPPS8x9/tEqRx79zbOmVZm5G//0PTTt7adiffnwFPBYDDBVTEcN6joNN
3X38ngPASo+aBS0O1bW72Y/tguNP+NNaGMaLKBfbcBzE0e6LBRP9ti3QkvBjC+hOlx/YtJn3aj68
A3eVyntItCeUF5+z2c5oCzClxtC+1AEAq1QzDZLwKhD54modAAJ+UEvpX2A86W/dAS/DvJKYZ9FS
WsAMOLAtGnTLV1rAruyeA9vs4qiwQ6gDlNfZbQUBDPHGk9DS5M5JoOoCcEYPlMpKC629wPwYDhHG
Eg+mvCrre0YHQgWVF19Sai9ozM+JlkVN52ztbgKKUgYU4QYt3Gf6+DqTgHirUo+v00xKXc3oocvy
am0CrCImEQwSOkTLqyoFntEm4G1lSBsEu2uUjVtUGcuL1//uXuC4dU2T0wLuS60l1H5GWmBGWd4s
6phFcNcEXFt1HdICO0Wv9H1Gj6868ifB6GpkoDUYSA7vARXnEHAOYGqoOXOdnRI0Jncrv7VCbnh2
2H7CQ9Z7XZBHbN1sWUPb6kKCg4KcrXbO7mWg4btU7+lff3oDiiCCA4ecQrUH2g6y2SVycDAS28/P
zjHQVMBqJN8JBkRkZN6hGtt6wi33SNC8chDoGdcrH+RNhuANX3oOOPt+EI7KUDPwskMR6UtfqOOQ
/c+3UZYIpUQQ0fiiyIBV9/4Rif7W8JtKU7/zYW36y/ts/3z7gPu3btyrfqr6Pz8EXurS0FaUHxTb
ZT64M8LV/4Xuk9skLOD1w6/xYyV7hAjP3sArgrOpW8spw0tFdH9LywXFPG6iFVSWWV7w1I0yN6uX
WC6ZlF3974M5zDepou+GIDumrdalKtSSXXU/DuPUHTXoysBXw2jIS44ib5gHw0VeCxMqoVaGxZIV
fuGF7spNvVqSkAxa6gmUXfN2vIv/eodyFrOnZscY+EEn2IU0gaZBk5R2GynIagYqb9rcmgenisRk
JX9A40Gwq3HA20SKQlbwzQjSk1pMeWwMm4S5vFwQVaM4aJ7IKkclveRoBABpU8sA9hLpSUuOVy2x
jvCYZMXe7dsmS9VOcF7uWNliOC3qJZa/nwhD6v/4dbv3MaaBfU/NDtGuvOx7N4ga1kPMFp5gzfcu
1F5txOnK6ZX9Ce/dLHOH/iLz8ryxp7dpZ2n5wdAPxm4zmVl5rPKieRdkcd7Y2XDEChg2edkZjAtZ
kCQN26SpTKSeRnq8SNuiT7JwRmhbNmTrGsuq5MF7St2W90TUSPextLZfJlN/mTn1TU6OIC3+4M6S
zA+ar3WKf84JDKCQf+ulmdewVLBoqScS/jLj8gk082ecTusfT1hY1i1yKdIbBfCSwwhecKsKUMPT
3ODCnbbPvm5pBGay4l8i2pXU+DEaNlnRqQerUv3k5U9ZpcVkVfHJi6KMKRm3FSbQwClYbGXFv8am
IKmWL69CyZ3kBvsbUSDVnSAeeUT7XpZ5DZdCZ5KN5Les6h+9dTOq3CbVZeV+zV2/Xp3YiGBfaifw
5o+AQ0j+hgcHeEzgAeun+HVX8w+X9w4wN82juc3byyr61ekjSb38EWTDmOG6hlmBG7t3CsW83Dl1
dNWHMk3P1Yj9/FNdfj/0Z83kmvjGMPTc9Lf/AwAA//8=</cx:binary>
              </cx:geoCache>
            </cx:geography>
          </cx:layoutPr>
        </cx:series>
      </cx:plotAreaRegion>
    </cx:plotArea>
    <cx:legend pos="r" align="min" overlay="0">
      <cx:txPr>
        <a:bodyPr spcFirstLastPara="1" vertOverflow="ellipsis" horzOverflow="overflow" wrap="square" lIns="0" tIns="0" rIns="0" bIns="0" anchor="ctr" anchorCtr="1"/>
        <a:lstStyle/>
        <a:p>
          <a:pPr algn="ctr" rtl="0">
            <a:defRPr sz="1200"/>
          </a:pPr>
          <a:endParaRPr lang="en-US" sz="1200" b="0" i="0" u="none" strike="noStrike" baseline="0">
            <a:solidFill>
              <a:prstClr val="black">
                <a:lumMod val="65000"/>
                <a:lumOff val="35000"/>
              </a:prstClr>
            </a:solidFill>
            <a:latin typeface="Calibri" panose="020F0502020204030204"/>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50000"/>
        <a:lumOff val="50000"/>
      </a:schemeClr>
    </cs:fontRef>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bg1"/>
    </cs:fontRef>
    <cs:spPr>
      <a:solidFill>
        <a:schemeClr val="tx1">
          <a:lumMod val="35000"/>
          <a:lumOff val="6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1197"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2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910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88839"/>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231971"/>
                </a:solidFill>
                <a:latin typeface="Outfit Extra Bold" pitchFamily="34" charset="0"/>
                <a:ea typeface="Outfit Extra Bold" pitchFamily="34" charset="-122"/>
                <a:cs typeface="Outfit Extra Bold" pitchFamily="34" charset="-120"/>
              </a:rPr>
              <a:t>Nonprofit Funding Analysis</a:t>
            </a:r>
            <a:endParaRPr lang="en-US" sz="6150" dirty="0"/>
          </a:p>
        </p:txBody>
      </p:sp>
      <p:sp>
        <p:nvSpPr>
          <p:cNvPr id="4" name="Text 1"/>
          <p:cNvSpPr/>
          <p:nvPr/>
        </p:nvSpPr>
        <p:spPr>
          <a:xfrm>
            <a:off x="6280190" y="3485436"/>
            <a:ext cx="7556421" cy="290322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presentation provides a comprehensive analysis of funding trends and distribution among nonprofit organizations in the United States. We analyzed data from over 200 organizations, representing a total funding flow exceeding $130 million. The analysis sheds light on key funding patterns, including mission type, geographic distribution, and funding efficiency. This information can be valuable for nonprofits seeking to optimize their fundraising strategies and for funders seeking to identify impactful organizations.</a:t>
            </a:r>
            <a:endParaRPr lang="en-US" sz="1750" dirty="0"/>
          </a:p>
        </p:txBody>
      </p:sp>
      <p:sp>
        <p:nvSpPr>
          <p:cNvPr id="5" name="Shape 2"/>
          <p:cNvSpPr/>
          <p:nvPr/>
        </p:nvSpPr>
        <p:spPr>
          <a:xfrm>
            <a:off x="6280190" y="6660713"/>
            <a:ext cx="362903" cy="362903"/>
          </a:xfrm>
          <a:prstGeom prst="roundRect">
            <a:avLst>
              <a:gd name="adj" fmla="val 25194296"/>
            </a:avLst>
          </a:prstGeom>
          <a:solidFill>
            <a:srgbClr val="A2A2A4"/>
          </a:solidFill>
          <a:ln w="7620">
            <a:solidFill>
              <a:srgbClr val="FFFFFF"/>
            </a:solidFill>
            <a:prstDash val="solid"/>
          </a:ln>
        </p:spPr>
      </p:sp>
      <p:sp>
        <p:nvSpPr>
          <p:cNvPr id="6" name="Text 3"/>
          <p:cNvSpPr/>
          <p:nvPr/>
        </p:nvSpPr>
        <p:spPr>
          <a:xfrm>
            <a:off x="6399490" y="6793349"/>
            <a:ext cx="124182"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Arimo Medium" pitchFamily="34" charset="0"/>
                <a:ea typeface="Arimo Medium" pitchFamily="34" charset="-122"/>
                <a:cs typeface="Arimo Medium" pitchFamily="34" charset="-120"/>
              </a:rPr>
              <a:t>AY</a:t>
            </a:r>
            <a:endParaRPr lang="en-US" sz="750" dirty="0"/>
          </a:p>
        </p:txBody>
      </p:sp>
      <p:sp>
        <p:nvSpPr>
          <p:cNvPr id="7" name="Text 4"/>
          <p:cNvSpPr/>
          <p:nvPr/>
        </p:nvSpPr>
        <p:spPr>
          <a:xfrm>
            <a:off x="6756440" y="6643807"/>
            <a:ext cx="3574018" cy="396835"/>
          </a:xfrm>
          <a:prstGeom prst="rect">
            <a:avLst/>
          </a:prstGeom>
          <a:noFill/>
          <a:ln/>
        </p:spPr>
        <p:txBody>
          <a:bodyPr wrap="none" lIns="0" tIns="0" rIns="0" bIns="0" rtlCol="0" anchor="t"/>
          <a:lstStyle/>
          <a:p>
            <a:pPr marL="0" indent="0" algn="l">
              <a:lnSpc>
                <a:spcPts val="3100"/>
              </a:lnSpc>
              <a:buNone/>
            </a:pPr>
            <a:r>
              <a:rPr lang="en-US" sz="2200" b="1" dirty="0">
                <a:solidFill>
                  <a:srgbClr val="2A2742"/>
                </a:solidFill>
                <a:latin typeface="Arimo Bold" pitchFamily="34" charset="0"/>
                <a:ea typeface="Arimo Bold" pitchFamily="34" charset="-122"/>
                <a:cs typeface="Arimo Bold" pitchFamily="34" charset="-120"/>
              </a:rPr>
              <a:t>by Abdul-Musawwir Yunus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506"/>
            <a:ext cx="14630400" cy="2593062"/>
          </a:xfrm>
          <a:prstGeom prst="rect">
            <a:avLst/>
          </a:prstGeom>
        </p:spPr>
      </p:pic>
      <p:sp>
        <p:nvSpPr>
          <p:cNvPr id="3" name="Text 0"/>
          <p:cNvSpPr/>
          <p:nvPr/>
        </p:nvSpPr>
        <p:spPr>
          <a:xfrm>
            <a:off x="726043" y="3165038"/>
            <a:ext cx="5186243" cy="648295"/>
          </a:xfrm>
          <a:prstGeom prst="rect">
            <a:avLst/>
          </a:prstGeom>
          <a:noFill/>
          <a:ln/>
        </p:spPr>
        <p:txBody>
          <a:bodyPr wrap="none" lIns="0" tIns="0" rIns="0" bIns="0" rtlCol="0" anchor="t"/>
          <a:lstStyle/>
          <a:p>
            <a:pPr marL="0" indent="0">
              <a:lnSpc>
                <a:spcPts val="5100"/>
              </a:lnSpc>
              <a:buNone/>
            </a:pPr>
            <a:r>
              <a:rPr lang="en-US" sz="4050" b="1" dirty="0">
                <a:solidFill>
                  <a:srgbClr val="231971"/>
                </a:solidFill>
                <a:latin typeface="Outfit Extra Bold" pitchFamily="34" charset="0"/>
                <a:ea typeface="Outfit Extra Bold" pitchFamily="34" charset="-122"/>
                <a:cs typeface="Outfit Extra Bold" pitchFamily="34" charset="-120"/>
              </a:rPr>
              <a:t>Conclusion</a:t>
            </a:r>
            <a:endParaRPr lang="en-US" sz="4050" dirty="0"/>
          </a:p>
        </p:txBody>
      </p:sp>
      <p:sp>
        <p:nvSpPr>
          <p:cNvPr id="4" name="Shape 1"/>
          <p:cNvSpPr/>
          <p:nvPr/>
        </p:nvSpPr>
        <p:spPr>
          <a:xfrm>
            <a:off x="726043" y="4124444"/>
            <a:ext cx="4254460" cy="3533180"/>
          </a:xfrm>
          <a:prstGeom prst="roundRect">
            <a:avLst>
              <a:gd name="adj" fmla="val 2466"/>
            </a:avLst>
          </a:prstGeom>
          <a:solidFill>
            <a:srgbClr val="E9E6FA"/>
          </a:solidFill>
          <a:ln w="7620">
            <a:solidFill>
              <a:srgbClr val="BDB8DF"/>
            </a:solidFill>
            <a:prstDash val="solid"/>
          </a:ln>
        </p:spPr>
      </p:sp>
      <p:sp>
        <p:nvSpPr>
          <p:cNvPr id="5" name="Text 2"/>
          <p:cNvSpPr/>
          <p:nvPr/>
        </p:nvSpPr>
        <p:spPr>
          <a:xfrm>
            <a:off x="941070" y="4339471"/>
            <a:ext cx="3043833" cy="324088"/>
          </a:xfrm>
          <a:prstGeom prst="rect">
            <a:avLst/>
          </a:prstGeom>
          <a:noFill/>
          <a:ln/>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Mission Type Distribution</a:t>
            </a:r>
            <a:endParaRPr lang="en-US" sz="2000" dirty="0"/>
          </a:p>
        </p:txBody>
      </p:sp>
      <p:sp>
        <p:nvSpPr>
          <p:cNvPr id="6" name="Text 3"/>
          <p:cNvSpPr/>
          <p:nvPr/>
        </p:nvSpPr>
        <p:spPr>
          <a:xfrm>
            <a:off x="941070" y="4787979"/>
            <a:ext cx="3824407" cy="2654617"/>
          </a:xfrm>
          <a:prstGeom prst="rect">
            <a:avLst/>
          </a:prstGeom>
          <a:noFill/>
          <a:ln/>
        </p:spPr>
        <p:txBody>
          <a:bodyPr wrap="square" lIns="0" tIns="0" rIns="0" bIns="0" rtlCol="0" anchor="t"/>
          <a:lstStyle/>
          <a:p>
            <a:pPr marL="0" indent="0">
              <a:lnSpc>
                <a:spcPts val="2600"/>
              </a:lnSpc>
              <a:buNone/>
            </a:pPr>
            <a:r>
              <a:rPr lang="en-US" sz="1600" dirty="0">
                <a:solidFill>
                  <a:srgbClr val="2A2742"/>
                </a:solidFill>
                <a:latin typeface="Arimo" pitchFamily="34" charset="0"/>
                <a:ea typeface="Arimo" pitchFamily="34" charset="-122"/>
                <a:cs typeface="Arimo" pitchFamily="34" charset="-120"/>
              </a:rPr>
              <a:t>Nonprofit organizations with missions focused on education and healthcare received the largest share of funding, exceeding $65 million each. This highlights the significant demand for services in these areas and the strong public support for organizations addressing these critical needs.</a:t>
            </a:r>
            <a:endParaRPr lang="en-US" sz="1600" dirty="0"/>
          </a:p>
        </p:txBody>
      </p:sp>
      <p:sp>
        <p:nvSpPr>
          <p:cNvPr id="7" name="Shape 4"/>
          <p:cNvSpPr/>
          <p:nvPr/>
        </p:nvSpPr>
        <p:spPr>
          <a:xfrm>
            <a:off x="5187910" y="4124444"/>
            <a:ext cx="4254460" cy="3533180"/>
          </a:xfrm>
          <a:prstGeom prst="roundRect">
            <a:avLst>
              <a:gd name="adj" fmla="val 2466"/>
            </a:avLst>
          </a:prstGeom>
          <a:solidFill>
            <a:srgbClr val="E9E6FA"/>
          </a:solidFill>
          <a:ln w="7620">
            <a:solidFill>
              <a:srgbClr val="BDB8DF"/>
            </a:solidFill>
            <a:prstDash val="solid"/>
          </a:ln>
        </p:spPr>
      </p:sp>
      <p:sp>
        <p:nvSpPr>
          <p:cNvPr id="8" name="Text 5"/>
          <p:cNvSpPr/>
          <p:nvPr/>
        </p:nvSpPr>
        <p:spPr>
          <a:xfrm>
            <a:off x="5402937" y="4339471"/>
            <a:ext cx="3224808" cy="324088"/>
          </a:xfrm>
          <a:prstGeom prst="rect">
            <a:avLst/>
          </a:prstGeom>
          <a:noFill/>
          <a:ln/>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Geographic Concentration</a:t>
            </a:r>
            <a:endParaRPr lang="en-US" sz="2000" dirty="0"/>
          </a:p>
        </p:txBody>
      </p:sp>
      <p:sp>
        <p:nvSpPr>
          <p:cNvPr id="9" name="Text 6"/>
          <p:cNvSpPr/>
          <p:nvPr/>
        </p:nvSpPr>
        <p:spPr>
          <a:xfrm>
            <a:off x="5402937" y="4787979"/>
            <a:ext cx="3824407" cy="2654617"/>
          </a:xfrm>
          <a:prstGeom prst="rect">
            <a:avLst/>
          </a:prstGeom>
          <a:noFill/>
          <a:ln/>
        </p:spPr>
        <p:txBody>
          <a:bodyPr wrap="square" lIns="0" tIns="0" rIns="0" bIns="0" rtlCol="0" anchor="t"/>
          <a:lstStyle/>
          <a:p>
            <a:pPr marL="0" indent="0">
              <a:lnSpc>
                <a:spcPts val="2600"/>
              </a:lnSpc>
              <a:buNone/>
            </a:pPr>
            <a:r>
              <a:rPr lang="en-US" sz="1600" dirty="0">
                <a:solidFill>
                  <a:srgbClr val="2A2742"/>
                </a:solidFill>
                <a:latin typeface="Arimo" pitchFamily="34" charset="0"/>
                <a:ea typeface="Arimo" pitchFamily="34" charset="-122"/>
                <a:cs typeface="Arimo" pitchFamily="34" charset="-120"/>
              </a:rPr>
              <a:t>Funding is concentrated in specific geographic regions, particularly in California, New York, and Texas. This can be attributed to factors like population density, government policies, and economic activity, which influence philanthropic giving and the demand for nonprofit services.</a:t>
            </a:r>
            <a:endParaRPr lang="en-US" sz="1600" dirty="0"/>
          </a:p>
        </p:txBody>
      </p:sp>
      <p:sp>
        <p:nvSpPr>
          <p:cNvPr id="10" name="Shape 7"/>
          <p:cNvSpPr/>
          <p:nvPr/>
        </p:nvSpPr>
        <p:spPr>
          <a:xfrm>
            <a:off x="9649778" y="4124444"/>
            <a:ext cx="4254460" cy="3533180"/>
          </a:xfrm>
          <a:prstGeom prst="roundRect">
            <a:avLst>
              <a:gd name="adj" fmla="val 2466"/>
            </a:avLst>
          </a:prstGeom>
          <a:solidFill>
            <a:srgbClr val="E9E6FA"/>
          </a:solidFill>
          <a:ln w="7620">
            <a:solidFill>
              <a:srgbClr val="BDB8DF"/>
            </a:solidFill>
            <a:prstDash val="solid"/>
          </a:ln>
        </p:spPr>
      </p:sp>
      <p:sp>
        <p:nvSpPr>
          <p:cNvPr id="11" name="Text 8"/>
          <p:cNvSpPr/>
          <p:nvPr/>
        </p:nvSpPr>
        <p:spPr>
          <a:xfrm>
            <a:off x="9864804" y="4339471"/>
            <a:ext cx="2593062" cy="324088"/>
          </a:xfrm>
          <a:prstGeom prst="rect">
            <a:avLst/>
          </a:prstGeom>
          <a:noFill/>
          <a:ln/>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Funding Efficiency</a:t>
            </a:r>
            <a:endParaRPr lang="en-US" sz="2000" dirty="0"/>
          </a:p>
        </p:txBody>
      </p:sp>
      <p:sp>
        <p:nvSpPr>
          <p:cNvPr id="12" name="Text 9"/>
          <p:cNvSpPr/>
          <p:nvPr/>
        </p:nvSpPr>
        <p:spPr>
          <a:xfrm>
            <a:off x="9864804" y="4787979"/>
            <a:ext cx="3824407" cy="2322790"/>
          </a:xfrm>
          <a:prstGeom prst="rect">
            <a:avLst/>
          </a:prstGeom>
          <a:noFill/>
          <a:ln/>
        </p:spPr>
        <p:txBody>
          <a:bodyPr wrap="square" lIns="0" tIns="0" rIns="0" bIns="0" rtlCol="0" anchor="t"/>
          <a:lstStyle/>
          <a:p>
            <a:pPr marL="0" indent="0">
              <a:lnSpc>
                <a:spcPts val="2600"/>
              </a:lnSpc>
              <a:buNone/>
            </a:pPr>
            <a:r>
              <a:rPr lang="en-US" sz="1600" dirty="0">
                <a:solidFill>
                  <a:srgbClr val="2A2742"/>
                </a:solidFill>
                <a:latin typeface="Arimo" pitchFamily="34" charset="0"/>
                <a:ea typeface="Arimo" pitchFamily="34" charset="-122"/>
                <a:cs typeface="Arimo" pitchFamily="34" charset="-120"/>
              </a:rPr>
              <a:t>The analysis indicates high funding efficiency, with a strong correlation between funding received and program service expenditure. This suggests that nonprofits in the analysis have effectively allocated resources towards fulfilling their mission goals.</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18304"/>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Recommendations</a:t>
            </a:r>
            <a:endParaRPr lang="en-US" sz="4450" dirty="0"/>
          </a:p>
        </p:txBody>
      </p:sp>
      <p:pic>
        <p:nvPicPr>
          <p:cNvPr id="3" name="Image 0" descr="preencoded.png"/>
          <p:cNvPicPr>
            <a:picLocks noChangeAspect="1"/>
          </p:cNvPicPr>
          <p:nvPr/>
        </p:nvPicPr>
        <p:blipFill>
          <a:blip r:embed="rId3"/>
          <a:stretch>
            <a:fillRect/>
          </a:stretch>
        </p:blipFill>
        <p:spPr>
          <a:xfrm>
            <a:off x="793790" y="1880711"/>
            <a:ext cx="566976" cy="566976"/>
          </a:xfrm>
          <a:prstGeom prst="rect">
            <a:avLst/>
          </a:prstGeom>
        </p:spPr>
      </p:pic>
      <p:sp>
        <p:nvSpPr>
          <p:cNvPr id="4" name="Text 1"/>
          <p:cNvSpPr/>
          <p:nvPr/>
        </p:nvSpPr>
        <p:spPr>
          <a:xfrm>
            <a:off x="793790" y="267450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Targeted Fundraising</a:t>
            </a:r>
            <a:endParaRPr lang="en-US" sz="2200" dirty="0"/>
          </a:p>
        </p:txBody>
      </p:sp>
      <p:sp>
        <p:nvSpPr>
          <p:cNvPr id="5" name="Text 2"/>
          <p:cNvSpPr/>
          <p:nvPr/>
        </p:nvSpPr>
        <p:spPr>
          <a:xfrm>
            <a:off x="793790" y="3164919"/>
            <a:ext cx="3005495" cy="326612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Nonprofits should focus their fundraising efforts on areas of greatest need, aligning their fundraising strategies with the priorities of potential funders. This includes identifying high-impact programs and showcasing their success stories to attract funding.</a:t>
            </a:r>
            <a:endParaRPr lang="en-US" sz="1750" dirty="0"/>
          </a:p>
        </p:txBody>
      </p:sp>
      <p:pic>
        <p:nvPicPr>
          <p:cNvPr id="6" name="Image 1" descr="preencoded.png"/>
          <p:cNvPicPr>
            <a:picLocks noChangeAspect="1"/>
          </p:cNvPicPr>
          <p:nvPr/>
        </p:nvPicPr>
        <p:blipFill>
          <a:blip r:embed="rId4"/>
          <a:stretch>
            <a:fillRect/>
          </a:stretch>
        </p:blipFill>
        <p:spPr>
          <a:xfrm>
            <a:off x="4139446" y="1880711"/>
            <a:ext cx="566976" cy="566976"/>
          </a:xfrm>
          <a:prstGeom prst="rect">
            <a:avLst/>
          </a:prstGeom>
        </p:spPr>
      </p:pic>
      <p:sp>
        <p:nvSpPr>
          <p:cNvPr id="7" name="Text 3"/>
          <p:cNvSpPr/>
          <p:nvPr/>
        </p:nvSpPr>
        <p:spPr>
          <a:xfrm>
            <a:off x="4139446" y="2674501"/>
            <a:ext cx="3005614"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Geographic Diversification</a:t>
            </a:r>
            <a:endParaRPr lang="en-US" sz="2200" dirty="0"/>
          </a:p>
        </p:txBody>
      </p:sp>
      <p:sp>
        <p:nvSpPr>
          <p:cNvPr id="8" name="Text 4"/>
          <p:cNvSpPr/>
          <p:nvPr/>
        </p:nvSpPr>
        <p:spPr>
          <a:xfrm>
            <a:off x="4139446" y="3519249"/>
            <a:ext cx="3005614" cy="399192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Nonprofits should consider expanding their geographic reach to tap into diverse sources of funding. This may involve partnering with local organizations in new regions, seeking grant opportunities in different states, or establishing regional chapters to increase their fundraising base.</a:t>
            </a:r>
            <a:endParaRPr lang="en-US" sz="1750" dirty="0"/>
          </a:p>
        </p:txBody>
      </p:sp>
      <p:pic>
        <p:nvPicPr>
          <p:cNvPr id="9" name="Image 2" descr="preencoded.png"/>
          <p:cNvPicPr>
            <a:picLocks noChangeAspect="1"/>
          </p:cNvPicPr>
          <p:nvPr/>
        </p:nvPicPr>
        <p:blipFill>
          <a:blip r:embed="rId5"/>
          <a:stretch>
            <a:fillRect/>
          </a:stretch>
        </p:blipFill>
        <p:spPr>
          <a:xfrm>
            <a:off x="7485221" y="1880711"/>
            <a:ext cx="566976" cy="566976"/>
          </a:xfrm>
          <a:prstGeom prst="rect">
            <a:avLst/>
          </a:prstGeom>
        </p:spPr>
      </p:pic>
      <p:sp>
        <p:nvSpPr>
          <p:cNvPr id="10" name="Text 5"/>
          <p:cNvSpPr/>
          <p:nvPr/>
        </p:nvSpPr>
        <p:spPr>
          <a:xfrm>
            <a:off x="7485221" y="2674501"/>
            <a:ext cx="3005614"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Data-Driven Approach</a:t>
            </a:r>
            <a:endParaRPr lang="en-US" sz="2200" dirty="0"/>
          </a:p>
        </p:txBody>
      </p:sp>
      <p:sp>
        <p:nvSpPr>
          <p:cNvPr id="11" name="Text 6"/>
          <p:cNvSpPr/>
          <p:nvPr/>
        </p:nvSpPr>
        <p:spPr>
          <a:xfrm>
            <a:off x="7485221" y="3519249"/>
            <a:ext cx="3005614" cy="362902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Nonprofits should leverage data analytics to track their fundraising performance, identify trends, and optimize their strategies. This involves collecting and analyzing data on donor demographics, giving patterns, and program outcomes to refine their fundraising efforts.</a:t>
            </a:r>
            <a:endParaRPr lang="en-US" sz="1750" dirty="0"/>
          </a:p>
        </p:txBody>
      </p:sp>
      <p:pic>
        <p:nvPicPr>
          <p:cNvPr id="12" name="Image 3" descr="preencoded.png"/>
          <p:cNvPicPr>
            <a:picLocks noChangeAspect="1"/>
          </p:cNvPicPr>
          <p:nvPr/>
        </p:nvPicPr>
        <p:blipFill>
          <a:blip r:embed="rId6"/>
          <a:stretch>
            <a:fillRect/>
          </a:stretch>
        </p:blipFill>
        <p:spPr>
          <a:xfrm>
            <a:off x="10830997" y="1880711"/>
            <a:ext cx="566976" cy="566976"/>
          </a:xfrm>
          <a:prstGeom prst="rect">
            <a:avLst/>
          </a:prstGeom>
        </p:spPr>
      </p:pic>
      <p:sp>
        <p:nvSpPr>
          <p:cNvPr id="13" name="Text 7"/>
          <p:cNvSpPr/>
          <p:nvPr/>
        </p:nvSpPr>
        <p:spPr>
          <a:xfrm>
            <a:off x="10830997" y="2674501"/>
            <a:ext cx="3005614"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Collaboration and Partnerships</a:t>
            </a:r>
            <a:endParaRPr lang="en-US" sz="2200" dirty="0"/>
          </a:p>
        </p:txBody>
      </p:sp>
      <p:sp>
        <p:nvSpPr>
          <p:cNvPr id="14" name="Text 8"/>
          <p:cNvSpPr/>
          <p:nvPr/>
        </p:nvSpPr>
        <p:spPr>
          <a:xfrm>
            <a:off x="10830997" y="3519249"/>
            <a:ext cx="3005614" cy="399192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Nonprofits should explore collaboration opportunities with other organizations to expand their reach, enhance their impact, and share resources. This includes partnerships with other nonprofits, businesses, and government agencies to leverage collective resources and address shared goals.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506"/>
            <a:ext cx="14630400" cy="2835235"/>
          </a:xfrm>
          <a:prstGeom prst="rect">
            <a:avLst/>
          </a:prstGeom>
        </p:spPr>
      </p:pic>
      <p:sp>
        <p:nvSpPr>
          <p:cNvPr id="3" name="Text 0"/>
          <p:cNvSpPr/>
          <p:nvPr/>
        </p:nvSpPr>
        <p:spPr>
          <a:xfrm>
            <a:off x="793790" y="428208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About the Author</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Yunus Abdul-Musawwir is a data analyst and researcher with a deep understanding of the nonprofit sector. He has extensive experience in conducting data analysis, developing research reports, and providing insights to nonprofit organizations seeking to improve their fundraising strategies. His passion for social impact drives his commitment to supporting the work of nonprofits through data-driven analysis and insightful recommendations.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28838"/>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Executive Summary</a:t>
            </a:r>
            <a:endParaRPr lang="en-US" sz="4450" dirty="0"/>
          </a:p>
        </p:txBody>
      </p:sp>
      <p:sp>
        <p:nvSpPr>
          <p:cNvPr id="4" name="Shape 1"/>
          <p:cNvSpPr/>
          <p:nvPr/>
        </p:nvSpPr>
        <p:spPr>
          <a:xfrm>
            <a:off x="793790" y="3432929"/>
            <a:ext cx="510302" cy="510302"/>
          </a:xfrm>
          <a:prstGeom prst="roundRect">
            <a:avLst>
              <a:gd name="adj" fmla="val 18669"/>
            </a:avLst>
          </a:prstGeom>
          <a:solidFill>
            <a:srgbClr val="E9E6FA"/>
          </a:solidFill>
          <a:ln w="7620">
            <a:solidFill>
              <a:srgbClr val="BDB8DF"/>
            </a:solidFill>
            <a:prstDash val="solid"/>
          </a:ln>
        </p:spPr>
      </p:sp>
      <p:sp>
        <p:nvSpPr>
          <p:cNvPr id="5" name="Text 2"/>
          <p:cNvSpPr/>
          <p:nvPr/>
        </p:nvSpPr>
        <p:spPr>
          <a:xfrm>
            <a:off x="982504" y="3517940"/>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6" name="Text 3"/>
          <p:cNvSpPr/>
          <p:nvPr/>
        </p:nvSpPr>
        <p:spPr>
          <a:xfrm>
            <a:off x="1530906" y="343292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Data Scope</a:t>
            </a:r>
            <a:endParaRPr lang="en-US" sz="2200" dirty="0"/>
          </a:p>
        </p:txBody>
      </p:sp>
      <p:sp>
        <p:nvSpPr>
          <p:cNvPr id="7" name="Text 4"/>
          <p:cNvSpPr/>
          <p:nvPr/>
        </p:nvSpPr>
        <p:spPr>
          <a:xfrm>
            <a:off x="1530906" y="392334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Our analysis encompassed data from over 200 nonprofit organizations across the United States, offering a broad perspective on the nonprofit funding landscape.</a:t>
            </a:r>
            <a:endParaRPr lang="en-US" sz="1750" dirty="0"/>
          </a:p>
        </p:txBody>
      </p:sp>
      <p:sp>
        <p:nvSpPr>
          <p:cNvPr id="8" name="Shape 5"/>
          <p:cNvSpPr/>
          <p:nvPr/>
        </p:nvSpPr>
        <p:spPr>
          <a:xfrm>
            <a:off x="4685467" y="3432929"/>
            <a:ext cx="510302" cy="510302"/>
          </a:xfrm>
          <a:prstGeom prst="roundRect">
            <a:avLst>
              <a:gd name="adj" fmla="val 18669"/>
            </a:avLst>
          </a:prstGeom>
          <a:solidFill>
            <a:srgbClr val="E9E6FA"/>
          </a:solidFill>
          <a:ln w="7620">
            <a:solidFill>
              <a:srgbClr val="BDB8DF"/>
            </a:solidFill>
            <a:prstDash val="solid"/>
          </a:ln>
        </p:spPr>
      </p:sp>
      <p:sp>
        <p:nvSpPr>
          <p:cNvPr id="9" name="Text 6"/>
          <p:cNvSpPr/>
          <p:nvPr/>
        </p:nvSpPr>
        <p:spPr>
          <a:xfrm>
            <a:off x="4842629" y="3517940"/>
            <a:ext cx="195977"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0" name="Text 7"/>
          <p:cNvSpPr/>
          <p:nvPr/>
        </p:nvSpPr>
        <p:spPr>
          <a:xfrm>
            <a:off x="5422583" y="343292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Funding Flow</a:t>
            </a:r>
            <a:endParaRPr lang="en-US" sz="2200" dirty="0"/>
          </a:p>
        </p:txBody>
      </p:sp>
      <p:sp>
        <p:nvSpPr>
          <p:cNvPr id="11" name="Text 8"/>
          <p:cNvSpPr/>
          <p:nvPr/>
        </p:nvSpPr>
        <p:spPr>
          <a:xfrm>
            <a:off x="5422583" y="392334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We analyzed a substantial flow of funding exceeding $130 million, providing insights into the distribution and utilization of resources in the nonprofit sector.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2963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Methodology</a:t>
            </a:r>
            <a:endParaRPr lang="en-US" sz="4450" dirty="0"/>
          </a:p>
        </p:txBody>
      </p:sp>
      <p:sp>
        <p:nvSpPr>
          <p:cNvPr id="4" name="Text 1"/>
          <p:cNvSpPr/>
          <p:nvPr/>
        </p:nvSpPr>
        <p:spPr>
          <a:xfrm>
            <a:off x="6280190" y="287857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Our analysis relied on a robust methodology incorporating advanced data analysis techniques. We collected data from a diverse range of nonprofit organizations, ensuring a comprehensive representation of the sector. To ensure data accuracy, we meticulously cleaned and processed the collected data, eliminating inconsistencies and errors.</a:t>
            </a:r>
            <a:endParaRPr lang="en-US" sz="1750" dirty="0"/>
          </a:p>
        </p:txBody>
      </p:sp>
      <p:sp>
        <p:nvSpPr>
          <p:cNvPr id="5" name="Text 2"/>
          <p:cNvSpPr/>
          <p:nvPr/>
        </p:nvSpPr>
        <p:spPr>
          <a:xfrm>
            <a:off x="6280190" y="4948238"/>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We employed advanced AI algorithms and data analysis tools to extract meaningful insights from the cleaned dataset. These tools enabled us to identify key trends, patterns, and relationships within the data, providing a comprehensive understanding of nonprofit funding dynamics.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088023" y="730687"/>
            <a:ext cx="7342703" cy="537210"/>
          </a:xfrm>
          <a:prstGeom prst="rect">
            <a:avLst/>
          </a:prstGeom>
          <a:noFill/>
          <a:ln/>
        </p:spPr>
        <p:txBody>
          <a:bodyPr wrap="none" lIns="0" tIns="0" rIns="0" bIns="0" rtlCol="0" anchor="t"/>
          <a:lstStyle/>
          <a:p>
            <a:pPr marL="0" indent="0">
              <a:lnSpc>
                <a:spcPts val="4200"/>
              </a:lnSpc>
              <a:buNone/>
            </a:pPr>
            <a:r>
              <a:rPr lang="en-US" sz="3350" b="1" dirty="0">
                <a:solidFill>
                  <a:srgbClr val="231971"/>
                </a:solidFill>
                <a:latin typeface="Outfit Extra Bold" pitchFamily="34" charset="0"/>
                <a:ea typeface="Outfit Extra Bold" pitchFamily="34" charset="-122"/>
                <a:cs typeface="Outfit Extra Bold" pitchFamily="34" charset="-120"/>
              </a:rPr>
              <a:t>Funding Distribution By Mission Type</a:t>
            </a:r>
            <a:endParaRPr lang="en-US" sz="3350" dirty="0"/>
          </a:p>
        </p:txBody>
      </p:sp>
      <p:sp>
        <p:nvSpPr>
          <p:cNvPr id="4" name="Shape 1"/>
          <p:cNvSpPr/>
          <p:nvPr/>
        </p:nvSpPr>
        <p:spPr>
          <a:xfrm>
            <a:off x="6088023" y="1525667"/>
            <a:ext cx="7940754" cy="5973128"/>
          </a:xfrm>
          <a:prstGeom prst="roundRect">
            <a:avLst>
              <a:gd name="adj" fmla="val 1209"/>
            </a:avLst>
          </a:prstGeom>
          <a:noFill/>
          <a:ln w="7620">
            <a:solidFill>
              <a:srgbClr val="000000">
                <a:alpha val="8000"/>
              </a:srgbClr>
            </a:solidFill>
            <a:prstDash val="solid"/>
          </a:ln>
        </p:spPr>
      </p:sp>
      <p:sp>
        <p:nvSpPr>
          <p:cNvPr id="5" name="Shape 2"/>
          <p:cNvSpPr/>
          <p:nvPr/>
        </p:nvSpPr>
        <p:spPr>
          <a:xfrm>
            <a:off x="6095643" y="1533287"/>
            <a:ext cx="7925514" cy="496491"/>
          </a:xfrm>
          <a:prstGeom prst="rect">
            <a:avLst/>
          </a:prstGeom>
          <a:solidFill>
            <a:srgbClr val="FFFFFF">
              <a:alpha val="4000"/>
            </a:srgbClr>
          </a:solidFill>
          <a:ln/>
        </p:spPr>
      </p:sp>
      <p:sp>
        <p:nvSpPr>
          <p:cNvPr id="6" name="Text 3"/>
          <p:cNvSpPr/>
          <p:nvPr/>
        </p:nvSpPr>
        <p:spPr>
          <a:xfrm>
            <a:off x="6267450" y="1644015"/>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Mission Type</a:t>
            </a:r>
            <a:endParaRPr lang="en-US" sz="1350" dirty="0"/>
          </a:p>
        </p:txBody>
      </p:sp>
      <p:sp>
        <p:nvSpPr>
          <p:cNvPr id="7" name="Text 4"/>
          <p:cNvSpPr/>
          <p:nvPr/>
        </p:nvSpPr>
        <p:spPr>
          <a:xfrm>
            <a:off x="10234017" y="1644015"/>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Funding Amount (Millions)</a:t>
            </a:r>
            <a:endParaRPr lang="en-US" sz="1350" dirty="0"/>
          </a:p>
        </p:txBody>
      </p:sp>
      <p:sp>
        <p:nvSpPr>
          <p:cNvPr id="8" name="Shape 5"/>
          <p:cNvSpPr/>
          <p:nvPr/>
        </p:nvSpPr>
        <p:spPr>
          <a:xfrm>
            <a:off x="6095643" y="2029778"/>
            <a:ext cx="7925514" cy="496491"/>
          </a:xfrm>
          <a:prstGeom prst="rect">
            <a:avLst/>
          </a:prstGeom>
          <a:solidFill>
            <a:srgbClr val="000000">
              <a:alpha val="4000"/>
            </a:srgbClr>
          </a:solidFill>
          <a:ln/>
        </p:spPr>
      </p:sp>
      <p:sp>
        <p:nvSpPr>
          <p:cNvPr id="9" name="Text 6"/>
          <p:cNvSpPr/>
          <p:nvPr/>
        </p:nvSpPr>
        <p:spPr>
          <a:xfrm>
            <a:off x="6267450" y="2140506"/>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Education</a:t>
            </a:r>
            <a:endParaRPr lang="en-US" sz="1350" dirty="0"/>
          </a:p>
        </p:txBody>
      </p:sp>
      <p:sp>
        <p:nvSpPr>
          <p:cNvPr id="10" name="Text 7"/>
          <p:cNvSpPr/>
          <p:nvPr/>
        </p:nvSpPr>
        <p:spPr>
          <a:xfrm>
            <a:off x="10234017" y="2140506"/>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69.8</a:t>
            </a:r>
            <a:endParaRPr lang="en-US" sz="1350" dirty="0"/>
          </a:p>
        </p:txBody>
      </p:sp>
      <p:sp>
        <p:nvSpPr>
          <p:cNvPr id="11" name="Shape 8"/>
          <p:cNvSpPr/>
          <p:nvPr/>
        </p:nvSpPr>
        <p:spPr>
          <a:xfrm>
            <a:off x="6095643" y="2526268"/>
            <a:ext cx="7925514" cy="496491"/>
          </a:xfrm>
          <a:prstGeom prst="rect">
            <a:avLst/>
          </a:prstGeom>
          <a:solidFill>
            <a:srgbClr val="FFFFFF">
              <a:alpha val="4000"/>
            </a:srgbClr>
          </a:solidFill>
          <a:ln/>
        </p:spPr>
      </p:sp>
      <p:sp>
        <p:nvSpPr>
          <p:cNvPr id="12" name="Text 9"/>
          <p:cNvSpPr/>
          <p:nvPr/>
        </p:nvSpPr>
        <p:spPr>
          <a:xfrm>
            <a:off x="6267450" y="2636996"/>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Healthcare</a:t>
            </a:r>
            <a:endParaRPr lang="en-US" sz="1350" dirty="0"/>
          </a:p>
        </p:txBody>
      </p:sp>
      <p:sp>
        <p:nvSpPr>
          <p:cNvPr id="13" name="Text 10"/>
          <p:cNvSpPr/>
          <p:nvPr/>
        </p:nvSpPr>
        <p:spPr>
          <a:xfrm>
            <a:off x="10234017" y="2636996"/>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65.7</a:t>
            </a:r>
            <a:endParaRPr lang="en-US" sz="1350" dirty="0"/>
          </a:p>
        </p:txBody>
      </p:sp>
      <p:sp>
        <p:nvSpPr>
          <p:cNvPr id="14" name="Shape 11"/>
          <p:cNvSpPr/>
          <p:nvPr/>
        </p:nvSpPr>
        <p:spPr>
          <a:xfrm>
            <a:off x="6095643" y="3022759"/>
            <a:ext cx="7925514" cy="496491"/>
          </a:xfrm>
          <a:prstGeom prst="rect">
            <a:avLst/>
          </a:prstGeom>
          <a:solidFill>
            <a:srgbClr val="000000">
              <a:alpha val="4000"/>
            </a:srgbClr>
          </a:solidFill>
          <a:ln/>
        </p:spPr>
      </p:sp>
      <p:sp>
        <p:nvSpPr>
          <p:cNvPr id="15" name="Text 12"/>
          <p:cNvSpPr/>
          <p:nvPr/>
        </p:nvSpPr>
        <p:spPr>
          <a:xfrm>
            <a:off x="6267450" y="3133487"/>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Environmental</a:t>
            </a:r>
            <a:endParaRPr lang="en-US" sz="1350" dirty="0"/>
          </a:p>
        </p:txBody>
      </p:sp>
      <p:sp>
        <p:nvSpPr>
          <p:cNvPr id="16" name="Text 13"/>
          <p:cNvSpPr/>
          <p:nvPr/>
        </p:nvSpPr>
        <p:spPr>
          <a:xfrm>
            <a:off x="10234017" y="3133487"/>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25.4</a:t>
            </a:r>
            <a:endParaRPr lang="en-US" sz="1350" dirty="0"/>
          </a:p>
        </p:txBody>
      </p:sp>
      <p:sp>
        <p:nvSpPr>
          <p:cNvPr id="17" name="Shape 14"/>
          <p:cNvSpPr/>
          <p:nvPr/>
        </p:nvSpPr>
        <p:spPr>
          <a:xfrm>
            <a:off x="6095643" y="3519249"/>
            <a:ext cx="7925514" cy="496491"/>
          </a:xfrm>
          <a:prstGeom prst="rect">
            <a:avLst/>
          </a:prstGeom>
          <a:solidFill>
            <a:srgbClr val="FFFFFF">
              <a:alpha val="4000"/>
            </a:srgbClr>
          </a:solidFill>
          <a:ln/>
        </p:spPr>
      </p:sp>
      <p:sp>
        <p:nvSpPr>
          <p:cNvPr id="18" name="Text 15"/>
          <p:cNvSpPr/>
          <p:nvPr/>
        </p:nvSpPr>
        <p:spPr>
          <a:xfrm>
            <a:off x="6267450" y="3629978"/>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Food Security</a:t>
            </a:r>
            <a:endParaRPr lang="en-US" sz="1350" dirty="0"/>
          </a:p>
        </p:txBody>
      </p:sp>
      <p:sp>
        <p:nvSpPr>
          <p:cNvPr id="19" name="Text 16"/>
          <p:cNvSpPr/>
          <p:nvPr/>
        </p:nvSpPr>
        <p:spPr>
          <a:xfrm>
            <a:off x="10234017" y="3629978"/>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22.3</a:t>
            </a:r>
            <a:endParaRPr lang="en-US" sz="1350" dirty="0"/>
          </a:p>
        </p:txBody>
      </p:sp>
      <p:sp>
        <p:nvSpPr>
          <p:cNvPr id="20" name="Shape 17"/>
          <p:cNvSpPr/>
          <p:nvPr/>
        </p:nvSpPr>
        <p:spPr>
          <a:xfrm>
            <a:off x="6095643" y="4015740"/>
            <a:ext cx="7925514" cy="496491"/>
          </a:xfrm>
          <a:prstGeom prst="rect">
            <a:avLst/>
          </a:prstGeom>
          <a:solidFill>
            <a:srgbClr val="000000">
              <a:alpha val="4000"/>
            </a:srgbClr>
          </a:solidFill>
          <a:ln/>
        </p:spPr>
      </p:sp>
      <p:sp>
        <p:nvSpPr>
          <p:cNvPr id="21" name="Text 18"/>
          <p:cNvSpPr/>
          <p:nvPr/>
        </p:nvSpPr>
        <p:spPr>
          <a:xfrm>
            <a:off x="6267450" y="4126468"/>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Youth Development</a:t>
            </a:r>
            <a:endParaRPr lang="en-US" sz="1350" dirty="0"/>
          </a:p>
        </p:txBody>
      </p:sp>
      <p:sp>
        <p:nvSpPr>
          <p:cNvPr id="22" name="Text 19"/>
          <p:cNvSpPr/>
          <p:nvPr/>
        </p:nvSpPr>
        <p:spPr>
          <a:xfrm>
            <a:off x="10234017" y="4126468"/>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20.5</a:t>
            </a:r>
            <a:endParaRPr lang="en-US" sz="1350" dirty="0"/>
          </a:p>
        </p:txBody>
      </p:sp>
      <p:sp>
        <p:nvSpPr>
          <p:cNvPr id="23" name="Shape 20"/>
          <p:cNvSpPr/>
          <p:nvPr/>
        </p:nvSpPr>
        <p:spPr>
          <a:xfrm>
            <a:off x="6095643" y="4512231"/>
            <a:ext cx="7925514" cy="496491"/>
          </a:xfrm>
          <a:prstGeom prst="rect">
            <a:avLst/>
          </a:prstGeom>
          <a:solidFill>
            <a:srgbClr val="FFFFFF">
              <a:alpha val="4000"/>
            </a:srgbClr>
          </a:solidFill>
          <a:ln/>
        </p:spPr>
      </p:sp>
      <p:sp>
        <p:nvSpPr>
          <p:cNvPr id="24" name="Text 21"/>
          <p:cNvSpPr/>
          <p:nvPr/>
        </p:nvSpPr>
        <p:spPr>
          <a:xfrm>
            <a:off x="6267450" y="4622959"/>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Housing</a:t>
            </a:r>
            <a:endParaRPr lang="en-US" sz="1350" dirty="0"/>
          </a:p>
        </p:txBody>
      </p:sp>
      <p:sp>
        <p:nvSpPr>
          <p:cNvPr id="25" name="Text 22"/>
          <p:cNvSpPr/>
          <p:nvPr/>
        </p:nvSpPr>
        <p:spPr>
          <a:xfrm>
            <a:off x="10234017" y="4622959"/>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18.5</a:t>
            </a:r>
            <a:endParaRPr lang="en-US" sz="1350" dirty="0"/>
          </a:p>
        </p:txBody>
      </p:sp>
      <p:sp>
        <p:nvSpPr>
          <p:cNvPr id="26" name="Shape 23"/>
          <p:cNvSpPr/>
          <p:nvPr/>
        </p:nvSpPr>
        <p:spPr>
          <a:xfrm>
            <a:off x="6095643" y="5008721"/>
            <a:ext cx="7925514" cy="496491"/>
          </a:xfrm>
          <a:prstGeom prst="rect">
            <a:avLst/>
          </a:prstGeom>
          <a:solidFill>
            <a:srgbClr val="000000">
              <a:alpha val="4000"/>
            </a:srgbClr>
          </a:solidFill>
          <a:ln/>
        </p:spPr>
      </p:sp>
      <p:sp>
        <p:nvSpPr>
          <p:cNvPr id="27" name="Text 24"/>
          <p:cNvSpPr/>
          <p:nvPr/>
        </p:nvSpPr>
        <p:spPr>
          <a:xfrm>
            <a:off x="6267450" y="5119449"/>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Arts &amp; Culture</a:t>
            </a:r>
            <a:endParaRPr lang="en-US" sz="1350" dirty="0"/>
          </a:p>
        </p:txBody>
      </p:sp>
      <p:sp>
        <p:nvSpPr>
          <p:cNvPr id="28" name="Text 25"/>
          <p:cNvSpPr/>
          <p:nvPr/>
        </p:nvSpPr>
        <p:spPr>
          <a:xfrm>
            <a:off x="10234017" y="5119449"/>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17.8</a:t>
            </a:r>
            <a:endParaRPr lang="en-US" sz="1350" dirty="0"/>
          </a:p>
        </p:txBody>
      </p:sp>
      <p:sp>
        <p:nvSpPr>
          <p:cNvPr id="29" name="Shape 26"/>
          <p:cNvSpPr/>
          <p:nvPr/>
        </p:nvSpPr>
        <p:spPr>
          <a:xfrm>
            <a:off x="6095643" y="5505212"/>
            <a:ext cx="7925514" cy="496491"/>
          </a:xfrm>
          <a:prstGeom prst="rect">
            <a:avLst/>
          </a:prstGeom>
          <a:solidFill>
            <a:srgbClr val="FFFFFF">
              <a:alpha val="4000"/>
            </a:srgbClr>
          </a:solidFill>
          <a:ln/>
        </p:spPr>
      </p:sp>
      <p:sp>
        <p:nvSpPr>
          <p:cNvPr id="30" name="Text 27"/>
          <p:cNvSpPr/>
          <p:nvPr/>
        </p:nvSpPr>
        <p:spPr>
          <a:xfrm>
            <a:off x="6267450" y="5615940"/>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Elderly Care</a:t>
            </a:r>
            <a:endParaRPr lang="en-US" sz="1350" dirty="0"/>
          </a:p>
        </p:txBody>
      </p:sp>
      <p:sp>
        <p:nvSpPr>
          <p:cNvPr id="31" name="Text 28"/>
          <p:cNvSpPr/>
          <p:nvPr/>
        </p:nvSpPr>
        <p:spPr>
          <a:xfrm>
            <a:off x="10234017" y="5615940"/>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14.7</a:t>
            </a:r>
            <a:endParaRPr lang="en-US" sz="1350" dirty="0"/>
          </a:p>
        </p:txBody>
      </p:sp>
      <p:sp>
        <p:nvSpPr>
          <p:cNvPr id="32" name="Shape 29"/>
          <p:cNvSpPr/>
          <p:nvPr/>
        </p:nvSpPr>
        <p:spPr>
          <a:xfrm>
            <a:off x="6095643" y="6001703"/>
            <a:ext cx="7925514" cy="496491"/>
          </a:xfrm>
          <a:prstGeom prst="rect">
            <a:avLst/>
          </a:prstGeom>
          <a:solidFill>
            <a:srgbClr val="000000">
              <a:alpha val="4000"/>
            </a:srgbClr>
          </a:solidFill>
          <a:ln/>
        </p:spPr>
      </p:sp>
      <p:sp>
        <p:nvSpPr>
          <p:cNvPr id="33" name="Text 30"/>
          <p:cNvSpPr/>
          <p:nvPr/>
        </p:nvSpPr>
        <p:spPr>
          <a:xfrm>
            <a:off x="6267450" y="6112431"/>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Veterans Services</a:t>
            </a:r>
            <a:endParaRPr lang="en-US" sz="1350" dirty="0"/>
          </a:p>
        </p:txBody>
      </p:sp>
      <p:sp>
        <p:nvSpPr>
          <p:cNvPr id="34" name="Text 31"/>
          <p:cNvSpPr/>
          <p:nvPr/>
        </p:nvSpPr>
        <p:spPr>
          <a:xfrm>
            <a:off x="10234017" y="6112431"/>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13.6</a:t>
            </a:r>
            <a:endParaRPr lang="en-US" sz="1350" dirty="0"/>
          </a:p>
        </p:txBody>
      </p:sp>
      <p:sp>
        <p:nvSpPr>
          <p:cNvPr id="35" name="Shape 32"/>
          <p:cNvSpPr/>
          <p:nvPr/>
        </p:nvSpPr>
        <p:spPr>
          <a:xfrm>
            <a:off x="6095643" y="6498193"/>
            <a:ext cx="7925514" cy="496491"/>
          </a:xfrm>
          <a:prstGeom prst="rect">
            <a:avLst/>
          </a:prstGeom>
          <a:solidFill>
            <a:srgbClr val="FFFFFF">
              <a:alpha val="4000"/>
            </a:srgbClr>
          </a:solidFill>
          <a:ln/>
        </p:spPr>
      </p:sp>
      <p:sp>
        <p:nvSpPr>
          <p:cNvPr id="36" name="Text 33"/>
          <p:cNvSpPr/>
          <p:nvPr/>
        </p:nvSpPr>
        <p:spPr>
          <a:xfrm>
            <a:off x="6267450" y="6608921"/>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Gender Equality</a:t>
            </a:r>
            <a:endParaRPr lang="en-US" sz="1350" dirty="0"/>
          </a:p>
        </p:txBody>
      </p:sp>
      <p:sp>
        <p:nvSpPr>
          <p:cNvPr id="37" name="Text 34"/>
          <p:cNvSpPr/>
          <p:nvPr/>
        </p:nvSpPr>
        <p:spPr>
          <a:xfrm>
            <a:off x="10234017" y="6608921"/>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12.1</a:t>
            </a:r>
            <a:endParaRPr lang="en-US" sz="1350" dirty="0"/>
          </a:p>
        </p:txBody>
      </p:sp>
      <p:sp>
        <p:nvSpPr>
          <p:cNvPr id="38" name="Shape 35"/>
          <p:cNvSpPr/>
          <p:nvPr/>
        </p:nvSpPr>
        <p:spPr>
          <a:xfrm>
            <a:off x="6095643" y="6994684"/>
            <a:ext cx="7925514" cy="496491"/>
          </a:xfrm>
          <a:prstGeom prst="rect">
            <a:avLst/>
          </a:prstGeom>
          <a:solidFill>
            <a:srgbClr val="000000">
              <a:alpha val="4000"/>
            </a:srgbClr>
          </a:solidFill>
          <a:ln/>
        </p:spPr>
      </p:sp>
      <p:sp>
        <p:nvSpPr>
          <p:cNvPr id="39" name="Text 36"/>
          <p:cNvSpPr/>
          <p:nvPr/>
        </p:nvSpPr>
        <p:spPr>
          <a:xfrm>
            <a:off x="6267450" y="7105412"/>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Humanitarian</a:t>
            </a:r>
            <a:endParaRPr lang="en-US" sz="1350" dirty="0"/>
          </a:p>
        </p:txBody>
      </p:sp>
      <p:sp>
        <p:nvSpPr>
          <p:cNvPr id="40" name="Text 37"/>
          <p:cNvSpPr/>
          <p:nvPr/>
        </p:nvSpPr>
        <p:spPr>
          <a:xfrm>
            <a:off x="10234017" y="7105412"/>
            <a:ext cx="3615333" cy="275034"/>
          </a:xfrm>
          <a:prstGeom prst="rect">
            <a:avLst/>
          </a:prstGeom>
          <a:noFill/>
          <a:ln/>
        </p:spPr>
        <p:txBody>
          <a:bodyPr wrap="none" lIns="0" tIns="0" rIns="0" bIns="0" rtlCol="0" anchor="t"/>
          <a:lstStyle/>
          <a:p>
            <a:pPr marL="0" indent="0">
              <a:lnSpc>
                <a:spcPts val="2150"/>
              </a:lnSpc>
              <a:buNone/>
            </a:pPr>
            <a:r>
              <a:rPr lang="en-US" sz="1350" dirty="0">
                <a:solidFill>
                  <a:srgbClr val="2A2742"/>
                </a:solidFill>
                <a:latin typeface="Arimo" pitchFamily="34" charset="0"/>
                <a:ea typeface="Arimo" pitchFamily="34" charset="-122"/>
                <a:cs typeface="Arimo" pitchFamily="34" charset="-120"/>
              </a:rPr>
              <a:t>10.5</a:t>
            </a:r>
            <a:endParaRPr lang="en-US" sz="1350" dirty="0"/>
          </a:p>
        </p:txBody>
      </p:sp>
      <p:graphicFrame>
        <p:nvGraphicFramePr>
          <p:cNvPr id="41" name="Content Placeholder 3">
            <a:extLst>
              <a:ext uri="{FF2B5EF4-FFF2-40B4-BE49-F238E27FC236}">
                <a16:creationId xmlns:a16="http://schemas.microsoft.com/office/drawing/2014/main" id="{18E7EDDA-0125-9F7A-CAB1-7F4188D61B05}"/>
              </a:ext>
            </a:extLst>
          </p:cNvPr>
          <p:cNvGraphicFramePr>
            <a:graphicFrameLocks/>
          </p:cNvGraphicFramePr>
          <p:nvPr>
            <p:extLst>
              <p:ext uri="{D42A27DB-BD31-4B8C-83A1-F6EECF244321}">
                <p14:modId xmlns:p14="http://schemas.microsoft.com/office/powerpoint/2010/main" val="3442863607"/>
              </p:ext>
            </p:extLst>
          </p:nvPr>
        </p:nvGraphicFramePr>
        <p:xfrm>
          <a:off x="483156" y="1525667"/>
          <a:ext cx="5429250" cy="612231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cx4="http://schemas.microsoft.com/office/drawing/2016/5/10/chartex" Requires="cx4">
          <p:graphicFrame>
            <p:nvGraphicFramePr>
              <p:cNvPr id="2" name="Content Placeholder 3">
                <a:extLst>
                  <a:ext uri="{FF2B5EF4-FFF2-40B4-BE49-F238E27FC236}">
                    <a16:creationId xmlns:a16="http://schemas.microsoft.com/office/drawing/2014/main" id="{C6058857-0FF3-A7CF-5811-730D4B15D756}"/>
                  </a:ext>
                </a:extLst>
              </p:cNvPr>
              <p:cNvGraphicFramePr>
                <a:graphicFrameLocks/>
              </p:cNvGraphicFramePr>
              <p:nvPr>
                <p:extLst>
                  <p:ext uri="{D42A27DB-BD31-4B8C-83A1-F6EECF244321}">
                    <p14:modId xmlns:p14="http://schemas.microsoft.com/office/powerpoint/2010/main" val="1391937486"/>
                  </p:ext>
                </p:extLst>
              </p:nvPr>
            </p:nvGraphicFramePr>
            <p:xfrm>
              <a:off x="1757082" y="1703294"/>
              <a:ext cx="11546542" cy="54864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2" name="Content Placeholder 3">
                <a:extLst>
                  <a:ext uri="{FF2B5EF4-FFF2-40B4-BE49-F238E27FC236}">
                    <a16:creationId xmlns:a16="http://schemas.microsoft.com/office/drawing/2014/main" id="{C6058857-0FF3-A7CF-5811-730D4B15D756}"/>
                  </a:ext>
                </a:extLst>
              </p:cNvPr>
              <p:cNvPicPr>
                <a:picLocks noGrp="1" noRot="1" noChangeAspect="1" noMove="1" noResize="1" noEditPoints="1" noAdjustHandles="1" noChangeArrowheads="1" noChangeShapeType="1"/>
              </p:cNvPicPr>
              <p:nvPr/>
            </p:nvPicPr>
            <p:blipFill>
              <a:blip r:embed="rId3"/>
              <a:stretch>
                <a:fillRect/>
              </a:stretch>
            </p:blipFill>
            <p:spPr>
              <a:xfrm>
                <a:off x="1757082" y="1703294"/>
                <a:ext cx="11546542" cy="5486400"/>
              </a:xfrm>
              <a:prstGeom prst="rect">
                <a:avLst/>
              </a:prstGeom>
            </p:spPr>
          </p:pic>
        </mc:Fallback>
      </mc:AlternateContent>
      <p:sp>
        <p:nvSpPr>
          <p:cNvPr id="4" name="TextBox 3">
            <a:extLst>
              <a:ext uri="{FF2B5EF4-FFF2-40B4-BE49-F238E27FC236}">
                <a16:creationId xmlns:a16="http://schemas.microsoft.com/office/drawing/2014/main" id="{1C0F0FC0-5A6C-06C1-4924-EE0AF97CE140}"/>
              </a:ext>
            </a:extLst>
          </p:cNvPr>
          <p:cNvSpPr txBox="1"/>
          <p:nvPr/>
        </p:nvSpPr>
        <p:spPr>
          <a:xfrm>
            <a:off x="3550024" y="394447"/>
            <a:ext cx="6436657" cy="779572"/>
          </a:xfrm>
          <a:prstGeom prst="rect">
            <a:avLst/>
          </a:prstGeom>
          <a:noFill/>
        </p:spPr>
        <p:txBody>
          <a:bodyPr wrap="square">
            <a:spAutoFit/>
          </a:bodyPr>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Geographic Analysis</a:t>
            </a:r>
            <a:endParaRPr lang="en-US" sz="4450" dirty="0"/>
          </a:p>
        </p:txBody>
      </p:sp>
    </p:spTree>
    <p:extLst>
      <p:ext uri="{BB962C8B-B14F-4D97-AF65-F5344CB8AC3E}">
        <p14:creationId xmlns:p14="http://schemas.microsoft.com/office/powerpoint/2010/main" val="1087779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14155"/>
            <a:ext cx="5670590" cy="708779"/>
          </a:xfrm>
          <a:prstGeom prst="rect">
            <a:avLst/>
          </a:prstGeom>
          <a:noFill/>
          <a:ln/>
        </p:spPr>
        <p:txBody>
          <a:bodyPr wrap="none" lIns="0" tIns="0" rIns="0" bIns="0" rtlCol="0" anchor="t"/>
          <a:lstStyle/>
          <a:p>
            <a:pPr marL="0" indent="0">
              <a:lnSpc>
                <a:spcPts val="5550"/>
              </a:lnSpc>
              <a:buNone/>
            </a:pPr>
            <a:endParaRPr lang="en-US" sz="4450" dirty="0"/>
          </a:p>
        </p:txBody>
      </p:sp>
      <p:sp>
        <p:nvSpPr>
          <p:cNvPr id="3" name="Text 1"/>
          <p:cNvSpPr/>
          <p:nvPr/>
        </p:nvSpPr>
        <p:spPr>
          <a:xfrm>
            <a:off x="793790" y="30899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Top 3 States</a:t>
            </a:r>
            <a:endParaRPr lang="en-US" sz="2200" dirty="0"/>
          </a:p>
        </p:txBody>
      </p:sp>
      <p:sp>
        <p:nvSpPr>
          <p:cNvPr id="4" name="Text 2"/>
          <p:cNvSpPr/>
          <p:nvPr/>
        </p:nvSpPr>
        <p:spPr>
          <a:xfrm>
            <a:off x="793790" y="3671054"/>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analysis reveals a significant geographic concentration of funding for nonprofits. California stands as the top recipient state with $41.4 million in funding. New York follows closely with $35.2 million, and Texas takes the third spot with $29.9 million.</a:t>
            </a:r>
            <a:endParaRPr lang="en-US" sz="1750" dirty="0"/>
          </a:p>
        </p:txBody>
      </p:sp>
      <p:sp>
        <p:nvSpPr>
          <p:cNvPr id="5" name="Text 3"/>
          <p:cNvSpPr/>
          <p:nvPr/>
        </p:nvSpPr>
        <p:spPr>
          <a:xfrm>
            <a:off x="7599521" y="3089910"/>
            <a:ext cx="4203263"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Factors Influencing Distribution</a:t>
            </a:r>
            <a:endParaRPr lang="en-US" sz="2200" dirty="0"/>
          </a:p>
        </p:txBody>
      </p:sp>
      <p:sp>
        <p:nvSpPr>
          <p:cNvPr id="6" name="Text 4"/>
          <p:cNvSpPr/>
          <p:nvPr/>
        </p:nvSpPr>
        <p:spPr>
          <a:xfrm>
            <a:off x="7599521" y="3671054"/>
            <a:ext cx="6244709" cy="254031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Several factors contribute to this geographic variation in funding levels. These include population density, the presence of major urban centers, government policies supporting nonprofit organizations, and the economic vibrancy of each state. These factors influence the availability of philanthropic resources and the demand for nonprofit services within different regions.</a:t>
            </a:r>
            <a:endParaRPr lang="en-US" sz="1750" dirty="0"/>
          </a:p>
        </p:txBody>
      </p:sp>
      <p:pic>
        <p:nvPicPr>
          <p:cNvPr id="7" name="Image 0" descr="preencoded.png">
            <a:extLst>
              <a:ext uri="{FF2B5EF4-FFF2-40B4-BE49-F238E27FC236}">
                <a16:creationId xmlns:a16="http://schemas.microsoft.com/office/drawing/2014/main" id="{C4B88B48-F59A-40FE-BE76-FC8DD99C35BC}"/>
              </a:ext>
            </a:extLst>
          </p:cNvPr>
          <p:cNvPicPr>
            <a:picLocks noChangeAspect="1"/>
          </p:cNvPicPr>
          <p:nvPr/>
        </p:nvPicPr>
        <p:blipFill>
          <a:blip r:embed="rId3"/>
          <a:stretch>
            <a:fillRect/>
          </a:stretch>
        </p:blipFill>
        <p:spPr>
          <a:xfrm>
            <a:off x="0" y="-251012"/>
            <a:ext cx="14630400" cy="25930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3">
            <a:extLst>
              <a:ext uri="{FF2B5EF4-FFF2-40B4-BE49-F238E27FC236}">
                <a16:creationId xmlns:a16="http://schemas.microsoft.com/office/drawing/2014/main" id="{91D925D5-275E-6AAA-8D83-CDC6EBDFA627}"/>
              </a:ext>
            </a:extLst>
          </p:cNvPr>
          <p:cNvGraphicFramePr>
            <a:graphicFrameLocks/>
          </p:cNvGraphicFramePr>
          <p:nvPr>
            <p:extLst>
              <p:ext uri="{D42A27DB-BD31-4B8C-83A1-F6EECF244321}">
                <p14:modId xmlns:p14="http://schemas.microsoft.com/office/powerpoint/2010/main" val="2085078181"/>
              </p:ext>
            </p:extLst>
          </p:nvPr>
        </p:nvGraphicFramePr>
        <p:xfrm>
          <a:off x="2057400" y="2512873"/>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06AD4439-90CD-1346-2F8C-1F50B94FA03E}"/>
              </a:ext>
            </a:extLst>
          </p:cNvPr>
          <p:cNvSpPr txBox="1"/>
          <p:nvPr/>
        </p:nvSpPr>
        <p:spPr>
          <a:xfrm>
            <a:off x="3818965" y="872688"/>
            <a:ext cx="7315200" cy="779572"/>
          </a:xfrm>
          <a:prstGeom prst="rect">
            <a:avLst/>
          </a:prstGeom>
          <a:noFill/>
        </p:spPr>
        <p:txBody>
          <a:bodyPr wrap="square">
            <a:spAutoFit/>
          </a:bodyPr>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Funding Efficiency Analysis</a:t>
            </a:r>
            <a:endParaRPr lang="en-US" sz="4450" dirty="0"/>
          </a:p>
        </p:txBody>
      </p:sp>
    </p:spTree>
    <p:extLst>
      <p:ext uri="{BB962C8B-B14F-4D97-AF65-F5344CB8AC3E}">
        <p14:creationId xmlns:p14="http://schemas.microsoft.com/office/powerpoint/2010/main" val="3116090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18210"/>
            <a:ext cx="7259003" cy="708779"/>
          </a:xfrm>
          <a:prstGeom prst="rect">
            <a:avLst/>
          </a:prstGeom>
          <a:noFill/>
          <a:ln/>
        </p:spPr>
        <p:txBody>
          <a:bodyPr wrap="none" lIns="0" tIns="0" rIns="0" bIns="0" rtlCol="0" anchor="t"/>
          <a:lstStyle/>
          <a:p>
            <a:pPr marL="0" indent="0">
              <a:lnSpc>
                <a:spcPts val="5550"/>
              </a:lnSpc>
              <a:buNone/>
            </a:pPr>
            <a:endParaRPr lang="en-US" sz="4450" dirty="0"/>
          </a:p>
        </p:txBody>
      </p:sp>
      <p:pic>
        <p:nvPicPr>
          <p:cNvPr id="3" name="Image 0" descr="preencoded.png"/>
          <p:cNvPicPr>
            <a:picLocks noChangeAspect="1"/>
          </p:cNvPicPr>
          <p:nvPr/>
        </p:nvPicPr>
        <p:blipFill>
          <a:blip r:embed="rId3"/>
          <a:stretch>
            <a:fillRect/>
          </a:stretch>
        </p:blipFill>
        <p:spPr>
          <a:xfrm>
            <a:off x="793790" y="2080617"/>
            <a:ext cx="4347567" cy="907256"/>
          </a:xfrm>
          <a:prstGeom prst="rect">
            <a:avLst/>
          </a:prstGeom>
        </p:spPr>
      </p:pic>
      <p:sp>
        <p:nvSpPr>
          <p:cNvPr id="4" name="Text 1"/>
          <p:cNvSpPr/>
          <p:nvPr/>
        </p:nvSpPr>
        <p:spPr>
          <a:xfrm>
            <a:off x="1020604" y="332803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Scatter Plot Analysis</a:t>
            </a:r>
            <a:endParaRPr lang="en-US" sz="2200" dirty="0"/>
          </a:p>
        </p:txBody>
      </p:sp>
      <p:sp>
        <p:nvSpPr>
          <p:cNvPr id="5" name="Text 2"/>
          <p:cNvSpPr/>
          <p:nvPr/>
        </p:nvSpPr>
        <p:spPr>
          <a:xfrm>
            <a:off x="1020604" y="3818453"/>
            <a:ext cx="3893939" cy="326612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We conducted a comprehensive analysis of funding efficiency by examining the relationship between funding received and program service expenditure for each organization. This analysis is represented by a scatter plot, with funding amount on one axis and program service expenditure on the other.</a:t>
            </a:r>
            <a:endParaRPr lang="en-US" sz="1750" dirty="0"/>
          </a:p>
        </p:txBody>
      </p:sp>
      <p:pic>
        <p:nvPicPr>
          <p:cNvPr id="6" name="Image 1" descr="preencoded.png"/>
          <p:cNvPicPr>
            <a:picLocks noChangeAspect="1"/>
          </p:cNvPicPr>
          <p:nvPr/>
        </p:nvPicPr>
        <p:blipFill>
          <a:blip r:embed="rId4"/>
          <a:stretch>
            <a:fillRect/>
          </a:stretch>
        </p:blipFill>
        <p:spPr>
          <a:xfrm>
            <a:off x="5141357" y="2080617"/>
            <a:ext cx="4347567" cy="907256"/>
          </a:xfrm>
          <a:prstGeom prst="rect">
            <a:avLst/>
          </a:prstGeom>
        </p:spPr>
      </p:pic>
      <p:sp>
        <p:nvSpPr>
          <p:cNvPr id="7" name="Text 3"/>
          <p:cNvSpPr/>
          <p:nvPr/>
        </p:nvSpPr>
        <p:spPr>
          <a:xfrm>
            <a:off x="5368171" y="332803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Correlation Analysis</a:t>
            </a:r>
            <a:endParaRPr lang="en-US" sz="2200" dirty="0"/>
          </a:p>
        </p:txBody>
      </p:sp>
      <p:sp>
        <p:nvSpPr>
          <p:cNvPr id="8" name="Text 4"/>
          <p:cNvSpPr/>
          <p:nvPr/>
        </p:nvSpPr>
        <p:spPr>
          <a:xfrm>
            <a:off x="5368171" y="3818453"/>
            <a:ext cx="3893939" cy="326612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The correlation analysis revealed a strong positive correlation of 0.999906, indicating a high degree of alignment between funding received and program service expenditure. This suggests that, in general, nonprofits in our analysis have effectively utilized the funding they received to provide services to their beneficiaries.</a:t>
            </a:r>
            <a:endParaRPr lang="en-US" sz="1750" dirty="0"/>
          </a:p>
        </p:txBody>
      </p:sp>
      <p:pic>
        <p:nvPicPr>
          <p:cNvPr id="9" name="Image 2" descr="preencoded.png"/>
          <p:cNvPicPr>
            <a:picLocks noChangeAspect="1"/>
          </p:cNvPicPr>
          <p:nvPr/>
        </p:nvPicPr>
        <p:blipFill>
          <a:blip r:embed="rId5"/>
          <a:stretch>
            <a:fillRect/>
          </a:stretch>
        </p:blipFill>
        <p:spPr>
          <a:xfrm>
            <a:off x="9488924" y="2080617"/>
            <a:ext cx="4347567" cy="907256"/>
          </a:xfrm>
          <a:prstGeom prst="rect">
            <a:avLst/>
          </a:prstGeom>
        </p:spPr>
      </p:pic>
      <p:sp>
        <p:nvSpPr>
          <p:cNvPr id="10" name="Text 5"/>
          <p:cNvSpPr/>
          <p:nvPr/>
        </p:nvSpPr>
        <p:spPr>
          <a:xfrm>
            <a:off x="9715738" y="332803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Outlier Analysis</a:t>
            </a:r>
            <a:endParaRPr lang="en-US" sz="2200" dirty="0"/>
          </a:p>
        </p:txBody>
      </p:sp>
      <p:sp>
        <p:nvSpPr>
          <p:cNvPr id="11" name="Text 6"/>
          <p:cNvSpPr/>
          <p:nvPr/>
        </p:nvSpPr>
        <p:spPr>
          <a:xfrm>
            <a:off x="9715738" y="3818453"/>
            <a:ext cx="3893939" cy="254031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The scarcity of outliers on the scatter plot further substantiates this finding. While a few organizations may deviate from the general trend, the overall pattern indicates that the funding received has been effectively allocated towards program services.</a:t>
            </a:r>
            <a:endParaRPr lang="en-US" sz="1750" dirty="0"/>
          </a:p>
        </p:txBody>
      </p:sp>
      <p:pic>
        <p:nvPicPr>
          <p:cNvPr id="13" name="Image 0" descr="preencoded.png">
            <a:extLst>
              <a:ext uri="{FF2B5EF4-FFF2-40B4-BE49-F238E27FC236}">
                <a16:creationId xmlns:a16="http://schemas.microsoft.com/office/drawing/2014/main" id="{E43164F6-4ECF-5ADB-0CFA-9344A231FF14}"/>
              </a:ext>
            </a:extLst>
          </p:cNvPr>
          <p:cNvPicPr>
            <a:picLocks noChangeAspect="1"/>
          </p:cNvPicPr>
          <p:nvPr/>
        </p:nvPicPr>
        <p:blipFill>
          <a:blip r:embed="rId6"/>
          <a:stretch>
            <a:fillRect/>
          </a:stretch>
        </p:blipFill>
        <p:spPr>
          <a:xfrm>
            <a:off x="0" y="-251012"/>
            <a:ext cx="14630400" cy="2593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16004" y="687705"/>
            <a:ext cx="3400187" cy="371475"/>
          </a:xfrm>
          <a:prstGeom prst="rect">
            <a:avLst/>
          </a:prstGeom>
          <a:noFill/>
          <a:ln/>
        </p:spPr>
        <p:txBody>
          <a:bodyPr wrap="none" lIns="0" tIns="0" rIns="0" bIns="0" rtlCol="0" anchor="t"/>
          <a:lstStyle/>
          <a:p>
            <a:pPr marL="0" indent="0">
              <a:lnSpc>
                <a:spcPts val="2900"/>
              </a:lnSpc>
              <a:buNone/>
            </a:pPr>
            <a:r>
              <a:rPr lang="en-US" sz="3200" b="1" dirty="0">
                <a:solidFill>
                  <a:srgbClr val="231971"/>
                </a:solidFill>
                <a:latin typeface="Outfit Extra Bold" pitchFamily="34" charset="0"/>
                <a:ea typeface="Outfit Extra Bold" pitchFamily="34" charset="-122"/>
                <a:cs typeface="Outfit Extra Bold" pitchFamily="34" charset="-120"/>
              </a:rPr>
              <a:t>Mission Type Breakdown</a:t>
            </a:r>
            <a:endParaRPr lang="en-US" sz="3200" dirty="0"/>
          </a:p>
        </p:txBody>
      </p:sp>
      <p:sp>
        <p:nvSpPr>
          <p:cNvPr id="3" name="Shape 1"/>
          <p:cNvSpPr/>
          <p:nvPr/>
        </p:nvSpPr>
        <p:spPr>
          <a:xfrm>
            <a:off x="416004" y="1296829"/>
            <a:ext cx="13798391" cy="6245066"/>
          </a:xfrm>
          <a:prstGeom prst="roundRect">
            <a:avLst>
              <a:gd name="adj" fmla="val 799"/>
            </a:avLst>
          </a:prstGeom>
          <a:noFill/>
          <a:ln w="7620">
            <a:solidFill>
              <a:srgbClr val="000000">
                <a:alpha val="8000"/>
              </a:srgbClr>
            </a:solidFill>
            <a:prstDash val="solid"/>
          </a:ln>
        </p:spPr>
      </p:sp>
      <p:sp>
        <p:nvSpPr>
          <p:cNvPr id="4" name="Shape 2"/>
          <p:cNvSpPr/>
          <p:nvPr/>
        </p:nvSpPr>
        <p:spPr>
          <a:xfrm>
            <a:off x="423624" y="1304449"/>
            <a:ext cx="13789938" cy="537686"/>
          </a:xfrm>
          <a:prstGeom prst="rect">
            <a:avLst/>
          </a:prstGeom>
          <a:solidFill>
            <a:srgbClr val="FFFFFF">
              <a:alpha val="4000"/>
            </a:srgbClr>
          </a:solidFill>
          <a:ln/>
        </p:spPr>
      </p:sp>
      <p:sp>
        <p:nvSpPr>
          <p:cNvPr id="5" name="Text 3"/>
          <p:cNvSpPr/>
          <p:nvPr/>
        </p:nvSpPr>
        <p:spPr>
          <a:xfrm>
            <a:off x="543163" y="1383268"/>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Row Labels</a:t>
            </a:r>
            <a:endParaRPr lang="en-US" sz="1200" dirty="0"/>
          </a:p>
        </p:txBody>
      </p:sp>
      <p:sp>
        <p:nvSpPr>
          <p:cNvPr id="6" name="Text 4"/>
          <p:cNvSpPr/>
          <p:nvPr/>
        </p:nvSpPr>
        <p:spPr>
          <a:xfrm>
            <a:off x="1466255"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Arizona</a:t>
            </a:r>
            <a:endParaRPr lang="en-US" sz="1200" dirty="0"/>
          </a:p>
        </p:txBody>
      </p:sp>
      <p:sp>
        <p:nvSpPr>
          <p:cNvPr id="7" name="Text 5"/>
          <p:cNvSpPr/>
          <p:nvPr/>
        </p:nvSpPr>
        <p:spPr>
          <a:xfrm>
            <a:off x="2385536"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California</a:t>
            </a:r>
            <a:endParaRPr lang="en-US" sz="1200" dirty="0"/>
          </a:p>
        </p:txBody>
      </p:sp>
      <p:sp>
        <p:nvSpPr>
          <p:cNvPr id="8" name="Text 6"/>
          <p:cNvSpPr/>
          <p:nvPr/>
        </p:nvSpPr>
        <p:spPr>
          <a:xfrm>
            <a:off x="3304818"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Florida</a:t>
            </a:r>
            <a:endParaRPr lang="en-US" sz="1200" dirty="0"/>
          </a:p>
        </p:txBody>
      </p:sp>
      <p:sp>
        <p:nvSpPr>
          <p:cNvPr id="9" name="Text 7"/>
          <p:cNvSpPr/>
          <p:nvPr/>
        </p:nvSpPr>
        <p:spPr>
          <a:xfrm>
            <a:off x="4224099"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Georgia</a:t>
            </a:r>
            <a:endParaRPr lang="en-US" sz="1200" dirty="0"/>
          </a:p>
        </p:txBody>
      </p:sp>
      <p:sp>
        <p:nvSpPr>
          <p:cNvPr id="10" name="Text 8"/>
          <p:cNvSpPr/>
          <p:nvPr/>
        </p:nvSpPr>
        <p:spPr>
          <a:xfrm>
            <a:off x="5143381"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Illinois</a:t>
            </a:r>
            <a:endParaRPr lang="en-US" sz="1200" dirty="0"/>
          </a:p>
        </p:txBody>
      </p:sp>
      <p:sp>
        <p:nvSpPr>
          <p:cNvPr id="11" name="Text 9"/>
          <p:cNvSpPr/>
          <p:nvPr/>
        </p:nvSpPr>
        <p:spPr>
          <a:xfrm>
            <a:off x="6062663"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Maryland</a:t>
            </a:r>
            <a:endParaRPr lang="en-US" sz="1200" dirty="0"/>
          </a:p>
        </p:txBody>
      </p:sp>
      <p:sp>
        <p:nvSpPr>
          <p:cNvPr id="12" name="Text 10"/>
          <p:cNvSpPr/>
          <p:nvPr/>
        </p:nvSpPr>
        <p:spPr>
          <a:xfrm>
            <a:off x="6981944" y="1383268"/>
            <a:ext cx="67401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Massachusetts</a:t>
            </a:r>
            <a:endParaRPr lang="en-US" sz="1200" dirty="0"/>
          </a:p>
        </p:txBody>
      </p:sp>
      <p:sp>
        <p:nvSpPr>
          <p:cNvPr id="13" name="Text 11"/>
          <p:cNvSpPr/>
          <p:nvPr/>
        </p:nvSpPr>
        <p:spPr>
          <a:xfrm>
            <a:off x="7901226"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Michigan</a:t>
            </a:r>
            <a:endParaRPr lang="en-US" sz="1200" dirty="0"/>
          </a:p>
        </p:txBody>
      </p:sp>
      <p:sp>
        <p:nvSpPr>
          <p:cNvPr id="14" name="Text 12"/>
          <p:cNvSpPr/>
          <p:nvPr/>
        </p:nvSpPr>
        <p:spPr>
          <a:xfrm>
            <a:off x="8820507"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Montana</a:t>
            </a:r>
            <a:endParaRPr lang="en-US" sz="1200" dirty="0"/>
          </a:p>
        </p:txBody>
      </p:sp>
      <p:sp>
        <p:nvSpPr>
          <p:cNvPr id="15" name="Text 13"/>
          <p:cNvSpPr/>
          <p:nvPr/>
        </p:nvSpPr>
        <p:spPr>
          <a:xfrm>
            <a:off x="9739789"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New York</a:t>
            </a:r>
            <a:endParaRPr lang="en-US" sz="1200" dirty="0"/>
          </a:p>
        </p:txBody>
      </p:sp>
      <p:sp>
        <p:nvSpPr>
          <p:cNvPr id="16" name="Text 14"/>
          <p:cNvSpPr/>
          <p:nvPr/>
        </p:nvSpPr>
        <p:spPr>
          <a:xfrm>
            <a:off x="10659070"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Oregon</a:t>
            </a:r>
            <a:endParaRPr lang="en-US" sz="1200" dirty="0"/>
          </a:p>
        </p:txBody>
      </p:sp>
      <p:sp>
        <p:nvSpPr>
          <p:cNvPr id="17" name="Text 15"/>
          <p:cNvSpPr/>
          <p:nvPr/>
        </p:nvSpPr>
        <p:spPr>
          <a:xfrm>
            <a:off x="11578352"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Texas</a:t>
            </a:r>
            <a:endParaRPr lang="en-US" sz="1200" dirty="0"/>
          </a:p>
        </p:txBody>
      </p:sp>
      <p:sp>
        <p:nvSpPr>
          <p:cNvPr id="18" name="Text 16"/>
          <p:cNvSpPr/>
          <p:nvPr/>
        </p:nvSpPr>
        <p:spPr>
          <a:xfrm>
            <a:off x="12497633" y="138326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Washington</a:t>
            </a:r>
            <a:endParaRPr lang="en-US" sz="1200" dirty="0"/>
          </a:p>
        </p:txBody>
      </p:sp>
      <p:sp>
        <p:nvSpPr>
          <p:cNvPr id="19" name="Text 17"/>
          <p:cNvSpPr/>
          <p:nvPr/>
        </p:nvSpPr>
        <p:spPr>
          <a:xfrm>
            <a:off x="13416915" y="1383268"/>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Grand Total</a:t>
            </a:r>
            <a:endParaRPr lang="en-US" sz="1200" dirty="0"/>
          </a:p>
        </p:txBody>
      </p:sp>
      <p:sp>
        <p:nvSpPr>
          <p:cNvPr id="20" name="Shape 18"/>
          <p:cNvSpPr/>
          <p:nvPr/>
        </p:nvSpPr>
        <p:spPr>
          <a:xfrm>
            <a:off x="423624" y="1842135"/>
            <a:ext cx="13789938" cy="537686"/>
          </a:xfrm>
          <a:prstGeom prst="rect">
            <a:avLst/>
          </a:prstGeom>
          <a:solidFill>
            <a:srgbClr val="000000">
              <a:alpha val="4000"/>
            </a:srgbClr>
          </a:solidFill>
          <a:ln/>
        </p:spPr>
      </p:sp>
      <p:sp>
        <p:nvSpPr>
          <p:cNvPr id="21" name="Text 19"/>
          <p:cNvSpPr/>
          <p:nvPr/>
        </p:nvSpPr>
        <p:spPr>
          <a:xfrm>
            <a:off x="543163" y="1920954"/>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Arts &amp; Culture</a:t>
            </a:r>
            <a:endParaRPr lang="en-US" sz="1200" dirty="0"/>
          </a:p>
        </p:txBody>
      </p:sp>
      <p:sp>
        <p:nvSpPr>
          <p:cNvPr id="22" name="Text 20"/>
          <p:cNvSpPr/>
          <p:nvPr/>
        </p:nvSpPr>
        <p:spPr>
          <a:xfrm>
            <a:off x="1466255"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23" name="Text 21"/>
          <p:cNvSpPr/>
          <p:nvPr/>
        </p:nvSpPr>
        <p:spPr>
          <a:xfrm>
            <a:off x="2385536"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0.66%</a:t>
            </a:r>
            <a:endParaRPr lang="en-US" sz="1200" dirty="0"/>
          </a:p>
        </p:txBody>
      </p:sp>
      <p:sp>
        <p:nvSpPr>
          <p:cNvPr id="24" name="Text 22"/>
          <p:cNvSpPr/>
          <p:nvPr/>
        </p:nvSpPr>
        <p:spPr>
          <a:xfrm>
            <a:off x="3304818"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0.23%</a:t>
            </a:r>
            <a:endParaRPr lang="en-US" sz="1200" dirty="0"/>
          </a:p>
        </p:txBody>
      </p:sp>
      <p:sp>
        <p:nvSpPr>
          <p:cNvPr id="25" name="Text 23"/>
          <p:cNvSpPr/>
          <p:nvPr/>
        </p:nvSpPr>
        <p:spPr>
          <a:xfrm>
            <a:off x="4224099"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26" name="Text 24"/>
          <p:cNvSpPr/>
          <p:nvPr/>
        </p:nvSpPr>
        <p:spPr>
          <a:xfrm>
            <a:off x="5143381"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1.13%</a:t>
            </a:r>
            <a:endParaRPr lang="en-US" sz="1200" dirty="0"/>
          </a:p>
        </p:txBody>
      </p:sp>
      <p:sp>
        <p:nvSpPr>
          <p:cNvPr id="27" name="Text 25"/>
          <p:cNvSpPr/>
          <p:nvPr/>
        </p:nvSpPr>
        <p:spPr>
          <a:xfrm>
            <a:off x="6062663"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28" name="Text 26"/>
          <p:cNvSpPr/>
          <p:nvPr/>
        </p:nvSpPr>
        <p:spPr>
          <a:xfrm>
            <a:off x="6981944"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29" name="Text 27"/>
          <p:cNvSpPr/>
          <p:nvPr/>
        </p:nvSpPr>
        <p:spPr>
          <a:xfrm>
            <a:off x="7901226"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30" name="Text 28"/>
          <p:cNvSpPr/>
          <p:nvPr/>
        </p:nvSpPr>
        <p:spPr>
          <a:xfrm>
            <a:off x="8820507"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31" name="Text 29"/>
          <p:cNvSpPr/>
          <p:nvPr/>
        </p:nvSpPr>
        <p:spPr>
          <a:xfrm>
            <a:off x="9739789"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0.20%</a:t>
            </a:r>
            <a:endParaRPr lang="en-US" sz="1200" dirty="0"/>
          </a:p>
        </p:txBody>
      </p:sp>
      <p:sp>
        <p:nvSpPr>
          <p:cNvPr id="32" name="Text 30"/>
          <p:cNvSpPr/>
          <p:nvPr/>
        </p:nvSpPr>
        <p:spPr>
          <a:xfrm>
            <a:off x="10659070"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33" name="Text 31"/>
          <p:cNvSpPr/>
          <p:nvPr/>
        </p:nvSpPr>
        <p:spPr>
          <a:xfrm>
            <a:off x="11578352"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0.21%</a:t>
            </a:r>
            <a:endParaRPr lang="en-US" sz="1200" dirty="0"/>
          </a:p>
        </p:txBody>
      </p:sp>
      <p:sp>
        <p:nvSpPr>
          <p:cNvPr id="34" name="Text 32"/>
          <p:cNvSpPr/>
          <p:nvPr/>
        </p:nvSpPr>
        <p:spPr>
          <a:xfrm>
            <a:off x="12497633" y="192095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0.42%</a:t>
            </a:r>
            <a:endParaRPr lang="en-US" sz="1200" dirty="0"/>
          </a:p>
        </p:txBody>
      </p:sp>
      <p:sp>
        <p:nvSpPr>
          <p:cNvPr id="35" name="Text 33"/>
          <p:cNvSpPr/>
          <p:nvPr/>
        </p:nvSpPr>
        <p:spPr>
          <a:xfrm>
            <a:off x="13416915" y="1920954"/>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2.84%</a:t>
            </a:r>
            <a:endParaRPr lang="en-US" sz="1200" dirty="0"/>
          </a:p>
        </p:txBody>
      </p:sp>
      <p:sp>
        <p:nvSpPr>
          <p:cNvPr id="36" name="Shape 34"/>
          <p:cNvSpPr/>
          <p:nvPr/>
        </p:nvSpPr>
        <p:spPr>
          <a:xfrm>
            <a:off x="423624" y="2379821"/>
            <a:ext cx="13789938" cy="347663"/>
          </a:xfrm>
          <a:prstGeom prst="rect">
            <a:avLst/>
          </a:prstGeom>
          <a:solidFill>
            <a:srgbClr val="FFFFFF">
              <a:alpha val="4000"/>
            </a:srgbClr>
          </a:solidFill>
          <a:ln/>
        </p:spPr>
      </p:sp>
      <p:sp>
        <p:nvSpPr>
          <p:cNvPr id="37" name="Text 35"/>
          <p:cNvSpPr/>
          <p:nvPr/>
        </p:nvSpPr>
        <p:spPr>
          <a:xfrm>
            <a:off x="543163" y="2458641"/>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Education</a:t>
            </a:r>
            <a:endParaRPr lang="en-US" sz="1200" dirty="0"/>
          </a:p>
        </p:txBody>
      </p:sp>
      <p:sp>
        <p:nvSpPr>
          <p:cNvPr id="38" name="Text 36"/>
          <p:cNvSpPr/>
          <p:nvPr/>
        </p:nvSpPr>
        <p:spPr>
          <a:xfrm>
            <a:off x="1466255"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39" name="Text 37"/>
          <p:cNvSpPr/>
          <p:nvPr/>
        </p:nvSpPr>
        <p:spPr>
          <a:xfrm>
            <a:off x="2385536"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9.36%</a:t>
            </a:r>
            <a:endParaRPr lang="en-US" sz="1200" dirty="0"/>
          </a:p>
        </p:txBody>
      </p:sp>
      <p:sp>
        <p:nvSpPr>
          <p:cNvPr id="40" name="Text 38"/>
          <p:cNvSpPr/>
          <p:nvPr/>
        </p:nvSpPr>
        <p:spPr>
          <a:xfrm>
            <a:off x="3304818"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2.34%</a:t>
            </a:r>
            <a:endParaRPr lang="en-US" sz="1200" dirty="0"/>
          </a:p>
        </p:txBody>
      </p:sp>
      <p:sp>
        <p:nvSpPr>
          <p:cNvPr id="41" name="Text 39"/>
          <p:cNvSpPr/>
          <p:nvPr/>
        </p:nvSpPr>
        <p:spPr>
          <a:xfrm>
            <a:off x="4224099"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42" name="Text 40"/>
          <p:cNvSpPr/>
          <p:nvPr/>
        </p:nvSpPr>
        <p:spPr>
          <a:xfrm>
            <a:off x="5143381"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0.83%</a:t>
            </a:r>
            <a:endParaRPr lang="en-US" sz="1200" dirty="0"/>
          </a:p>
        </p:txBody>
      </p:sp>
      <p:sp>
        <p:nvSpPr>
          <p:cNvPr id="43" name="Text 41"/>
          <p:cNvSpPr/>
          <p:nvPr/>
        </p:nvSpPr>
        <p:spPr>
          <a:xfrm>
            <a:off x="6062663"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44" name="Text 42"/>
          <p:cNvSpPr/>
          <p:nvPr/>
        </p:nvSpPr>
        <p:spPr>
          <a:xfrm>
            <a:off x="6981944"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10.62%</a:t>
            </a:r>
            <a:endParaRPr lang="en-US" sz="1200" dirty="0"/>
          </a:p>
        </p:txBody>
      </p:sp>
      <p:sp>
        <p:nvSpPr>
          <p:cNvPr id="45" name="Text 43"/>
          <p:cNvSpPr/>
          <p:nvPr/>
        </p:nvSpPr>
        <p:spPr>
          <a:xfrm>
            <a:off x="7901226"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46" name="Text 44"/>
          <p:cNvSpPr/>
          <p:nvPr/>
        </p:nvSpPr>
        <p:spPr>
          <a:xfrm>
            <a:off x="8820507"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0.59%</a:t>
            </a:r>
            <a:endParaRPr lang="en-US" sz="1200" dirty="0"/>
          </a:p>
        </p:txBody>
      </p:sp>
      <p:sp>
        <p:nvSpPr>
          <p:cNvPr id="47" name="Text 45"/>
          <p:cNvSpPr/>
          <p:nvPr/>
        </p:nvSpPr>
        <p:spPr>
          <a:xfrm>
            <a:off x="9739789"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5.11%</a:t>
            </a:r>
            <a:endParaRPr lang="en-US" sz="1200" dirty="0"/>
          </a:p>
        </p:txBody>
      </p:sp>
      <p:sp>
        <p:nvSpPr>
          <p:cNvPr id="48" name="Text 46"/>
          <p:cNvSpPr/>
          <p:nvPr/>
        </p:nvSpPr>
        <p:spPr>
          <a:xfrm>
            <a:off x="10659070"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49" name="Text 47"/>
          <p:cNvSpPr/>
          <p:nvPr/>
        </p:nvSpPr>
        <p:spPr>
          <a:xfrm>
            <a:off x="11578352"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0.79%</a:t>
            </a:r>
            <a:endParaRPr lang="en-US" sz="1200" dirty="0"/>
          </a:p>
        </p:txBody>
      </p:sp>
      <p:sp>
        <p:nvSpPr>
          <p:cNvPr id="50" name="Text 48"/>
          <p:cNvSpPr/>
          <p:nvPr/>
        </p:nvSpPr>
        <p:spPr>
          <a:xfrm>
            <a:off x="12497633" y="2458641"/>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0.81%</a:t>
            </a:r>
            <a:endParaRPr lang="en-US" sz="1200" dirty="0"/>
          </a:p>
        </p:txBody>
      </p:sp>
      <p:sp>
        <p:nvSpPr>
          <p:cNvPr id="51" name="Text 49"/>
          <p:cNvSpPr/>
          <p:nvPr/>
        </p:nvSpPr>
        <p:spPr>
          <a:xfrm>
            <a:off x="13416915" y="2458641"/>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30.43%</a:t>
            </a:r>
            <a:endParaRPr lang="en-US" sz="1200" dirty="0"/>
          </a:p>
        </p:txBody>
      </p:sp>
      <p:sp>
        <p:nvSpPr>
          <p:cNvPr id="52" name="Shape 50"/>
          <p:cNvSpPr/>
          <p:nvPr/>
        </p:nvSpPr>
        <p:spPr>
          <a:xfrm>
            <a:off x="423624" y="2727484"/>
            <a:ext cx="13789938" cy="347663"/>
          </a:xfrm>
          <a:prstGeom prst="rect">
            <a:avLst/>
          </a:prstGeom>
          <a:solidFill>
            <a:srgbClr val="000000">
              <a:alpha val="4000"/>
            </a:srgbClr>
          </a:solidFill>
          <a:ln/>
        </p:spPr>
      </p:sp>
      <p:sp>
        <p:nvSpPr>
          <p:cNvPr id="53" name="Text 51"/>
          <p:cNvSpPr/>
          <p:nvPr/>
        </p:nvSpPr>
        <p:spPr>
          <a:xfrm>
            <a:off x="543163" y="2806303"/>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Elderly Care</a:t>
            </a:r>
            <a:endParaRPr lang="en-US" sz="1200" dirty="0"/>
          </a:p>
        </p:txBody>
      </p:sp>
      <p:sp>
        <p:nvSpPr>
          <p:cNvPr id="54" name="Text 52"/>
          <p:cNvSpPr/>
          <p:nvPr/>
        </p:nvSpPr>
        <p:spPr>
          <a:xfrm>
            <a:off x="1466255"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2.33%</a:t>
            </a:r>
            <a:endParaRPr lang="en-US" sz="1200" dirty="0"/>
          </a:p>
        </p:txBody>
      </p:sp>
      <p:sp>
        <p:nvSpPr>
          <p:cNvPr id="55" name="Text 53"/>
          <p:cNvSpPr/>
          <p:nvPr/>
        </p:nvSpPr>
        <p:spPr>
          <a:xfrm>
            <a:off x="2385536"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56" name="Text 54"/>
          <p:cNvSpPr/>
          <p:nvPr/>
        </p:nvSpPr>
        <p:spPr>
          <a:xfrm>
            <a:off x="3304818"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57" name="Text 55"/>
          <p:cNvSpPr/>
          <p:nvPr/>
        </p:nvSpPr>
        <p:spPr>
          <a:xfrm>
            <a:off x="4224099"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58" name="Text 56"/>
          <p:cNvSpPr/>
          <p:nvPr/>
        </p:nvSpPr>
        <p:spPr>
          <a:xfrm>
            <a:off x="5143381"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59" name="Text 57"/>
          <p:cNvSpPr/>
          <p:nvPr/>
        </p:nvSpPr>
        <p:spPr>
          <a:xfrm>
            <a:off x="6062663"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0" name="Text 58"/>
          <p:cNvSpPr/>
          <p:nvPr/>
        </p:nvSpPr>
        <p:spPr>
          <a:xfrm>
            <a:off x="6981944"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1" name="Text 59"/>
          <p:cNvSpPr/>
          <p:nvPr/>
        </p:nvSpPr>
        <p:spPr>
          <a:xfrm>
            <a:off x="7901226"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2" name="Text 60"/>
          <p:cNvSpPr/>
          <p:nvPr/>
        </p:nvSpPr>
        <p:spPr>
          <a:xfrm>
            <a:off x="8820507"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3" name="Text 61"/>
          <p:cNvSpPr/>
          <p:nvPr/>
        </p:nvSpPr>
        <p:spPr>
          <a:xfrm>
            <a:off x="9739789"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4" name="Text 62"/>
          <p:cNvSpPr/>
          <p:nvPr/>
        </p:nvSpPr>
        <p:spPr>
          <a:xfrm>
            <a:off x="10659070"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5" name="Text 63"/>
          <p:cNvSpPr/>
          <p:nvPr/>
        </p:nvSpPr>
        <p:spPr>
          <a:xfrm>
            <a:off x="11578352"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6" name="Text 64"/>
          <p:cNvSpPr/>
          <p:nvPr/>
        </p:nvSpPr>
        <p:spPr>
          <a:xfrm>
            <a:off x="12497633" y="2806303"/>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67" name="Text 65"/>
          <p:cNvSpPr/>
          <p:nvPr/>
        </p:nvSpPr>
        <p:spPr>
          <a:xfrm>
            <a:off x="13416915" y="2806303"/>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2.33%</a:t>
            </a:r>
            <a:endParaRPr lang="en-US" sz="1200" dirty="0"/>
          </a:p>
        </p:txBody>
      </p:sp>
      <p:sp>
        <p:nvSpPr>
          <p:cNvPr id="68" name="Shape 66"/>
          <p:cNvSpPr/>
          <p:nvPr/>
        </p:nvSpPr>
        <p:spPr>
          <a:xfrm>
            <a:off x="423624" y="3075146"/>
            <a:ext cx="13789938" cy="537686"/>
          </a:xfrm>
          <a:prstGeom prst="rect">
            <a:avLst/>
          </a:prstGeom>
          <a:solidFill>
            <a:srgbClr val="FFFFFF">
              <a:alpha val="4000"/>
            </a:srgbClr>
          </a:solidFill>
          <a:ln/>
        </p:spPr>
      </p:sp>
      <p:sp>
        <p:nvSpPr>
          <p:cNvPr id="69" name="Text 67"/>
          <p:cNvSpPr/>
          <p:nvPr/>
        </p:nvSpPr>
        <p:spPr>
          <a:xfrm>
            <a:off x="543163" y="3153966"/>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Environmental</a:t>
            </a:r>
            <a:endParaRPr lang="en-US" sz="1200" dirty="0"/>
          </a:p>
        </p:txBody>
      </p:sp>
      <p:sp>
        <p:nvSpPr>
          <p:cNvPr id="70" name="Text 68"/>
          <p:cNvSpPr/>
          <p:nvPr/>
        </p:nvSpPr>
        <p:spPr>
          <a:xfrm>
            <a:off x="1466255"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1" name="Text 69"/>
          <p:cNvSpPr/>
          <p:nvPr/>
        </p:nvSpPr>
        <p:spPr>
          <a:xfrm>
            <a:off x="2385536"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0.78%</a:t>
            </a:r>
            <a:endParaRPr lang="en-US" sz="1200" dirty="0"/>
          </a:p>
        </p:txBody>
      </p:sp>
      <p:sp>
        <p:nvSpPr>
          <p:cNvPr id="72" name="Text 70"/>
          <p:cNvSpPr/>
          <p:nvPr/>
        </p:nvSpPr>
        <p:spPr>
          <a:xfrm>
            <a:off x="3304818"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0.77%</a:t>
            </a:r>
            <a:endParaRPr lang="en-US" sz="1200" dirty="0"/>
          </a:p>
        </p:txBody>
      </p:sp>
      <p:sp>
        <p:nvSpPr>
          <p:cNvPr id="73" name="Text 71"/>
          <p:cNvSpPr/>
          <p:nvPr/>
        </p:nvSpPr>
        <p:spPr>
          <a:xfrm>
            <a:off x="4224099"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4" name="Text 72"/>
          <p:cNvSpPr/>
          <p:nvPr/>
        </p:nvSpPr>
        <p:spPr>
          <a:xfrm>
            <a:off x="5143381"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5" name="Text 73"/>
          <p:cNvSpPr/>
          <p:nvPr/>
        </p:nvSpPr>
        <p:spPr>
          <a:xfrm>
            <a:off x="6062663"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6" name="Text 74"/>
          <p:cNvSpPr/>
          <p:nvPr/>
        </p:nvSpPr>
        <p:spPr>
          <a:xfrm>
            <a:off x="6981944"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7" name="Text 75"/>
          <p:cNvSpPr/>
          <p:nvPr/>
        </p:nvSpPr>
        <p:spPr>
          <a:xfrm>
            <a:off x="7901226"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8" name="Text 76"/>
          <p:cNvSpPr/>
          <p:nvPr/>
        </p:nvSpPr>
        <p:spPr>
          <a:xfrm>
            <a:off x="8820507"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79" name="Text 77"/>
          <p:cNvSpPr/>
          <p:nvPr/>
        </p:nvSpPr>
        <p:spPr>
          <a:xfrm>
            <a:off x="9739789"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80" name="Text 78"/>
          <p:cNvSpPr/>
          <p:nvPr/>
        </p:nvSpPr>
        <p:spPr>
          <a:xfrm>
            <a:off x="10659070"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3.82%</a:t>
            </a:r>
            <a:endParaRPr lang="en-US" sz="1200" dirty="0"/>
          </a:p>
        </p:txBody>
      </p:sp>
      <p:sp>
        <p:nvSpPr>
          <p:cNvPr id="81" name="Text 79"/>
          <p:cNvSpPr/>
          <p:nvPr/>
        </p:nvSpPr>
        <p:spPr>
          <a:xfrm>
            <a:off x="11578352"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82" name="Text 80"/>
          <p:cNvSpPr/>
          <p:nvPr/>
        </p:nvSpPr>
        <p:spPr>
          <a:xfrm>
            <a:off x="12497633" y="315396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1.93%</a:t>
            </a:r>
            <a:endParaRPr lang="en-US" sz="1200" dirty="0"/>
          </a:p>
        </p:txBody>
      </p:sp>
      <p:sp>
        <p:nvSpPr>
          <p:cNvPr id="83" name="Text 81"/>
          <p:cNvSpPr/>
          <p:nvPr/>
        </p:nvSpPr>
        <p:spPr>
          <a:xfrm>
            <a:off x="13416915" y="3153966"/>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7.30%</a:t>
            </a:r>
            <a:endParaRPr lang="en-US" sz="1200" dirty="0"/>
          </a:p>
        </p:txBody>
      </p:sp>
      <p:sp>
        <p:nvSpPr>
          <p:cNvPr id="84" name="Shape 82"/>
          <p:cNvSpPr/>
          <p:nvPr/>
        </p:nvSpPr>
        <p:spPr>
          <a:xfrm>
            <a:off x="423624" y="3612833"/>
            <a:ext cx="13789938" cy="537686"/>
          </a:xfrm>
          <a:prstGeom prst="rect">
            <a:avLst/>
          </a:prstGeom>
          <a:solidFill>
            <a:srgbClr val="000000">
              <a:alpha val="4000"/>
            </a:srgbClr>
          </a:solidFill>
          <a:ln/>
        </p:spPr>
      </p:sp>
      <p:sp>
        <p:nvSpPr>
          <p:cNvPr id="85" name="Text 83"/>
          <p:cNvSpPr/>
          <p:nvPr/>
        </p:nvSpPr>
        <p:spPr>
          <a:xfrm>
            <a:off x="543163" y="3691652"/>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Food Security</a:t>
            </a:r>
            <a:endParaRPr lang="en-US" sz="1200" dirty="0"/>
          </a:p>
        </p:txBody>
      </p:sp>
      <p:sp>
        <p:nvSpPr>
          <p:cNvPr id="86" name="Text 84"/>
          <p:cNvSpPr/>
          <p:nvPr/>
        </p:nvSpPr>
        <p:spPr>
          <a:xfrm>
            <a:off x="1466255"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87" name="Text 85"/>
          <p:cNvSpPr/>
          <p:nvPr/>
        </p:nvSpPr>
        <p:spPr>
          <a:xfrm>
            <a:off x="2385536"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1.72%</a:t>
            </a:r>
            <a:endParaRPr lang="en-US" sz="1200" dirty="0"/>
          </a:p>
        </p:txBody>
      </p:sp>
      <p:sp>
        <p:nvSpPr>
          <p:cNvPr id="88" name="Text 86"/>
          <p:cNvSpPr/>
          <p:nvPr/>
        </p:nvSpPr>
        <p:spPr>
          <a:xfrm>
            <a:off x="3304818"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89" name="Text 87"/>
          <p:cNvSpPr/>
          <p:nvPr/>
        </p:nvSpPr>
        <p:spPr>
          <a:xfrm>
            <a:off x="4224099"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0.39%</a:t>
            </a:r>
            <a:endParaRPr lang="en-US" sz="1200" dirty="0"/>
          </a:p>
        </p:txBody>
      </p:sp>
      <p:sp>
        <p:nvSpPr>
          <p:cNvPr id="90" name="Text 88"/>
          <p:cNvSpPr/>
          <p:nvPr/>
        </p:nvSpPr>
        <p:spPr>
          <a:xfrm>
            <a:off x="5143381"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1.05%</a:t>
            </a:r>
            <a:endParaRPr lang="en-US" sz="1200" dirty="0"/>
          </a:p>
        </p:txBody>
      </p:sp>
      <p:sp>
        <p:nvSpPr>
          <p:cNvPr id="91" name="Text 89"/>
          <p:cNvSpPr/>
          <p:nvPr/>
        </p:nvSpPr>
        <p:spPr>
          <a:xfrm>
            <a:off x="6062663"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92" name="Text 90"/>
          <p:cNvSpPr/>
          <p:nvPr/>
        </p:nvSpPr>
        <p:spPr>
          <a:xfrm>
            <a:off x="6981944"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93" name="Text 91"/>
          <p:cNvSpPr/>
          <p:nvPr/>
        </p:nvSpPr>
        <p:spPr>
          <a:xfrm>
            <a:off x="7901226"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0.46%</a:t>
            </a:r>
            <a:endParaRPr lang="en-US" sz="1200" dirty="0"/>
          </a:p>
        </p:txBody>
      </p:sp>
      <p:sp>
        <p:nvSpPr>
          <p:cNvPr id="94" name="Text 92"/>
          <p:cNvSpPr/>
          <p:nvPr/>
        </p:nvSpPr>
        <p:spPr>
          <a:xfrm>
            <a:off x="8820507"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95" name="Text 93"/>
          <p:cNvSpPr/>
          <p:nvPr/>
        </p:nvSpPr>
        <p:spPr>
          <a:xfrm>
            <a:off x="9739789"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1.14%</a:t>
            </a:r>
            <a:endParaRPr lang="en-US" sz="1200" dirty="0"/>
          </a:p>
        </p:txBody>
      </p:sp>
      <p:sp>
        <p:nvSpPr>
          <p:cNvPr id="96" name="Text 94"/>
          <p:cNvSpPr/>
          <p:nvPr/>
        </p:nvSpPr>
        <p:spPr>
          <a:xfrm>
            <a:off x="10659070"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0.26%</a:t>
            </a:r>
            <a:endParaRPr lang="en-US" sz="1200" dirty="0"/>
          </a:p>
        </p:txBody>
      </p:sp>
      <p:sp>
        <p:nvSpPr>
          <p:cNvPr id="97" name="Text 95"/>
          <p:cNvSpPr/>
          <p:nvPr/>
        </p:nvSpPr>
        <p:spPr>
          <a:xfrm>
            <a:off x="11578352"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2.11%</a:t>
            </a:r>
            <a:endParaRPr lang="en-US" sz="1200" dirty="0"/>
          </a:p>
        </p:txBody>
      </p:sp>
      <p:sp>
        <p:nvSpPr>
          <p:cNvPr id="98" name="Text 96"/>
          <p:cNvSpPr/>
          <p:nvPr/>
        </p:nvSpPr>
        <p:spPr>
          <a:xfrm>
            <a:off x="12497633" y="369165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99" name="Text 97"/>
          <p:cNvSpPr/>
          <p:nvPr/>
        </p:nvSpPr>
        <p:spPr>
          <a:xfrm>
            <a:off x="13416915" y="3691652"/>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7.12%</a:t>
            </a:r>
            <a:endParaRPr lang="en-US" sz="1200" dirty="0"/>
          </a:p>
        </p:txBody>
      </p:sp>
      <p:sp>
        <p:nvSpPr>
          <p:cNvPr id="100" name="Shape 98"/>
          <p:cNvSpPr/>
          <p:nvPr/>
        </p:nvSpPr>
        <p:spPr>
          <a:xfrm>
            <a:off x="423624" y="4150519"/>
            <a:ext cx="13789938" cy="537686"/>
          </a:xfrm>
          <a:prstGeom prst="rect">
            <a:avLst/>
          </a:prstGeom>
          <a:solidFill>
            <a:srgbClr val="FFFFFF">
              <a:alpha val="4000"/>
            </a:srgbClr>
          </a:solidFill>
          <a:ln/>
        </p:spPr>
      </p:sp>
      <p:sp>
        <p:nvSpPr>
          <p:cNvPr id="101" name="Text 99"/>
          <p:cNvSpPr/>
          <p:nvPr/>
        </p:nvSpPr>
        <p:spPr>
          <a:xfrm>
            <a:off x="543163" y="4229338"/>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Gender Equality</a:t>
            </a:r>
            <a:endParaRPr lang="en-US" sz="1200" dirty="0"/>
          </a:p>
        </p:txBody>
      </p:sp>
      <p:sp>
        <p:nvSpPr>
          <p:cNvPr id="102" name="Text 100"/>
          <p:cNvSpPr/>
          <p:nvPr/>
        </p:nvSpPr>
        <p:spPr>
          <a:xfrm>
            <a:off x="1466255"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03" name="Text 101"/>
          <p:cNvSpPr/>
          <p:nvPr/>
        </p:nvSpPr>
        <p:spPr>
          <a:xfrm>
            <a:off x="2385536"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0.56%</a:t>
            </a:r>
            <a:endParaRPr lang="en-US" sz="1200" dirty="0"/>
          </a:p>
        </p:txBody>
      </p:sp>
      <p:sp>
        <p:nvSpPr>
          <p:cNvPr id="104" name="Text 102"/>
          <p:cNvSpPr/>
          <p:nvPr/>
        </p:nvSpPr>
        <p:spPr>
          <a:xfrm>
            <a:off x="3304818"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1.08%</a:t>
            </a:r>
            <a:endParaRPr lang="en-US" sz="1200" dirty="0"/>
          </a:p>
        </p:txBody>
      </p:sp>
      <p:sp>
        <p:nvSpPr>
          <p:cNvPr id="105" name="Text 103"/>
          <p:cNvSpPr/>
          <p:nvPr/>
        </p:nvSpPr>
        <p:spPr>
          <a:xfrm>
            <a:off x="4224099"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06" name="Text 104"/>
          <p:cNvSpPr/>
          <p:nvPr/>
        </p:nvSpPr>
        <p:spPr>
          <a:xfrm>
            <a:off x="5143381"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1.05%</a:t>
            </a:r>
            <a:endParaRPr lang="en-US" sz="1200" dirty="0"/>
          </a:p>
        </p:txBody>
      </p:sp>
      <p:sp>
        <p:nvSpPr>
          <p:cNvPr id="107" name="Text 105"/>
          <p:cNvSpPr/>
          <p:nvPr/>
        </p:nvSpPr>
        <p:spPr>
          <a:xfrm>
            <a:off x="6062663"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08" name="Text 106"/>
          <p:cNvSpPr/>
          <p:nvPr/>
        </p:nvSpPr>
        <p:spPr>
          <a:xfrm>
            <a:off x="6981944"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09" name="Text 107"/>
          <p:cNvSpPr/>
          <p:nvPr/>
        </p:nvSpPr>
        <p:spPr>
          <a:xfrm>
            <a:off x="7901226"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0" name="Text 108"/>
          <p:cNvSpPr/>
          <p:nvPr/>
        </p:nvSpPr>
        <p:spPr>
          <a:xfrm>
            <a:off x="8820507"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1" name="Text 109"/>
          <p:cNvSpPr/>
          <p:nvPr/>
        </p:nvSpPr>
        <p:spPr>
          <a:xfrm>
            <a:off x="9739789"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0.50%</a:t>
            </a:r>
            <a:endParaRPr lang="en-US" sz="1200" dirty="0"/>
          </a:p>
        </p:txBody>
      </p:sp>
      <p:sp>
        <p:nvSpPr>
          <p:cNvPr id="112" name="Text 110"/>
          <p:cNvSpPr/>
          <p:nvPr/>
        </p:nvSpPr>
        <p:spPr>
          <a:xfrm>
            <a:off x="10659070"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3" name="Text 111"/>
          <p:cNvSpPr/>
          <p:nvPr/>
        </p:nvSpPr>
        <p:spPr>
          <a:xfrm>
            <a:off x="11578352"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4" name="Text 112"/>
          <p:cNvSpPr/>
          <p:nvPr/>
        </p:nvSpPr>
        <p:spPr>
          <a:xfrm>
            <a:off x="12497633" y="4229338"/>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5" name="Text 113"/>
          <p:cNvSpPr/>
          <p:nvPr/>
        </p:nvSpPr>
        <p:spPr>
          <a:xfrm>
            <a:off x="13416915" y="4229338"/>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3.18%</a:t>
            </a:r>
            <a:endParaRPr lang="en-US" sz="1200" dirty="0"/>
          </a:p>
        </p:txBody>
      </p:sp>
      <p:sp>
        <p:nvSpPr>
          <p:cNvPr id="116" name="Shape 114"/>
          <p:cNvSpPr/>
          <p:nvPr/>
        </p:nvSpPr>
        <p:spPr>
          <a:xfrm>
            <a:off x="423624" y="4688205"/>
            <a:ext cx="13789938" cy="347663"/>
          </a:xfrm>
          <a:prstGeom prst="rect">
            <a:avLst/>
          </a:prstGeom>
          <a:solidFill>
            <a:srgbClr val="000000">
              <a:alpha val="4000"/>
            </a:srgbClr>
          </a:solidFill>
          <a:ln/>
        </p:spPr>
      </p:sp>
      <p:sp>
        <p:nvSpPr>
          <p:cNvPr id="117" name="Text 115"/>
          <p:cNvSpPr/>
          <p:nvPr/>
        </p:nvSpPr>
        <p:spPr>
          <a:xfrm>
            <a:off x="543163" y="4767024"/>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Healthcare</a:t>
            </a:r>
            <a:endParaRPr lang="en-US" sz="1200" dirty="0"/>
          </a:p>
        </p:txBody>
      </p:sp>
      <p:sp>
        <p:nvSpPr>
          <p:cNvPr id="118" name="Text 116"/>
          <p:cNvSpPr/>
          <p:nvPr/>
        </p:nvSpPr>
        <p:spPr>
          <a:xfrm>
            <a:off x="1466255"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19" name="Text 117"/>
          <p:cNvSpPr/>
          <p:nvPr/>
        </p:nvSpPr>
        <p:spPr>
          <a:xfrm>
            <a:off x="2385536"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3.02%</a:t>
            </a:r>
            <a:endParaRPr lang="en-US" sz="1200" dirty="0"/>
          </a:p>
        </p:txBody>
      </p:sp>
      <p:sp>
        <p:nvSpPr>
          <p:cNvPr id="120" name="Text 118"/>
          <p:cNvSpPr/>
          <p:nvPr/>
        </p:nvSpPr>
        <p:spPr>
          <a:xfrm>
            <a:off x="3304818"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2.86%</a:t>
            </a:r>
            <a:endParaRPr lang="en-US" sz="1200" dirty="0"/>
          </a:p>
        </p:txBody>
      </p:sp>
      <p:sp>
        <p:nvSpPr>
          <p:cNvPr id="121" name="Text 119"/>
          <p:cNvSpPr/>
          <p:nvPr/>
        </p:nvSpPr>
        <p:spPr>
          <a:xfrm>
            <a:off x="4224099"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0.72%</a:t>
            </a:r>
            <a:endParaRPr lang="en-US" sz="1200" dirty="0"/>
          </a:p>
        </p:txBody>
      </p:sp>
      <p:sp>
        <p:nvSpPr>
          <p:cNvPr id="122" name="Text 120"/>
          <p:cNvSpPr/>
          <p:nvPr/>
        </p:nvSpPr>
        <p:spPr>
          <a:xfrm>
            <a:off x="5143381"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6.48%</a:t>
            </a:r>
            <a:endParaRPr lang="en-US" sz="1200" dirty="0"/>
          </a:p>
        </p:txBody>
      </p:sp>
      <p:sp>
        <p:nvSpPr>
          <p:cNvPr id="123" name="Text 121"/>
          <p:cNvSpPr/>
          <p:nvPr/>
        </p:nvSpPr>
        <p:spPr>
          <a:xfrm>
            <a:off x="6062663"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0.96%</a:t>
            </a:r>
            <a:endParaRPr lang="en-US" sz="1200" dirty="0"/>
          </a:p>
        </p:txBody>
      </p:sp>
      <p:sp>
        <p:nvSpPr>
          <p:cNvPr id="124" name="Text 122"/>
          <p:cNvSpPr/>
          <p:nvPr/>
        </p:nvSpPr>
        <p:spPr>
          <a:xfrm>
            <a:off x="6981944"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25" name="Text 123"/>
          <p:cNvSpPr/>
          <p:nvPr/>
        </p:nvSpPr>
        <p:spPr>
          <a:xfrm>
            <a:off x="7901226"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26" name="Text 124"/>
          <p:cNvSpPr/>
          <p:nvPr/>
        </p:nvSpPr>
        <p:spPr>
          <a:xfrm>
            <a:off x="8820507"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27" name="Text 125"/>
          <p:cNvSpPr/>
          <p:nvPr/>
        </p:nvSpPr>
        <p:spPr>
          <a:xfrm>
            <a:off x="9739789"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5.08%</a:t>
            </a:r>
            <a:endParaRPr lang="en-US" sz="1200" dirty="0"/>
          </a:p>
        </p:txBody>
      </p:sp>
      <p:sp>
        <p:nvSpPr>
          <p:cNvPr id="128" name="Text 126"/>
          <p:cNvSpPr/>
          <p:nvPr/>
        </p:nvSpPr>
        <p:spPr>
          <a:xfrm>
            <a:off x="10659070"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0.73%</a:t>
            </a:r>
            <a:endParaRPr lang="en-US" sz="1200" dirty="0"/>
          </a:p>
        </p:txBody>
      </p:sp>
      <p:sp>
        <p:nvSpPr>
          <p:cNvPr id="129" name="Text 127"/>
          <p:cNvSpPr/>
          <p:nvPr/>
        </p:nvSpPr>
        <p:spPr>
          <a:xfrm>
            <a:off x="11578352"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5.12%</a:t>
            </a:r>
            <a:endParaRPr lang="en-US" sz="1200" dirty="0"/>
          </a:p>
        </p:txBody>
      </p:sp>
      <p:sp>
        <p:nvSpPr>
          <p:cNvPr id="130" name="Text 128"/>
          <p:cNvSpPr/>
          <p:nvPr/>
        </p:nvSpPr>
        <p:spPr>
          <a:xfrm>
            <a:off x="12497633" y="4767024"/>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3.69%</a:t>
            </a:r>
            <a:endParaRPr lang="en-US" sz="1200" dirty="0"/>
          </a:p>
        </p:txBody>
      </p:sp>
      <p:sp>
        <p:nvSpPr>
          <p:cNvPr id="131" name="Text 129"/>
          <p:cNvSpPr/>
          <p:nvPr/>
        </p:nvSpPr>
        <p:spPr>
          <a:xfrm>
            <a:off x="13416915" y="4767024"/>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28.66%</a:t>
            </a:r>
            <a:endParaRPr lang="en-US" sz="1200" dirty="0"/>
          </a:p>
        </p:txBody>
      </p:sp>
      <p:sp>
        <p:nvSpPr>
          <p:cNvPr id="132" name="Shape 130"/>
          <p:cNvSpPr/>
          <p:nvPr/>
        </p:nvSpPr>
        <p:spPr>
          <a:xfrm>
            <a:off x="423624" y="5035867"/>
            <a:ext cx="13789938" cy="347663"/>
          </a:xfrm>
          <a:prstGeom prst="rect">
            <a:avLst/>
          </a:prstGeom>
          <a:solidFill>
            <a:srgbClr val="FFFFFF">
              <a:alpha val="4000"/>
            </a:srgbClr>
          </a:solidFill>
          <a:ln/>
        </p:spPr>
      </p:sp>
      <p:sp>
        <p:nvSpPr>
          <p:cNvPr id="133" name="Text 131"/>
          <p:cNvSpPr/>
          <p:nvPr/>
        </p:nvSpPr>
        <p:spPr>
          <a:xfrm>
            <a:off x="543163" y="5114687"/>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Housing</a:t>
            </a:r>
            <a:endParaRPr lang="en-US" sz="1200" dirty="0"/>
          </a:p>
        </p:txBody>
      </p:sp>
      <p:sp>
        <p:nvSpPr>
          <p:cNvPr id="134" name="Text 132"/>
          <p:cNvSpPr/>
          <p:nvPr/>
        </p:nvSpPr>
        <p:spPr>
          <a:xfrm>
            <a:off x="1466255"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35" name="Text 133"/>
          <p:cNvSpPr/>
          <p:nvPr/>
        </p:nvSpPr>
        <p:spPr>
          <a:xfrm>
            <a:off x="2385536"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0.77%</a:t>
            </a:r>
            <a:endParaRPr lang="en-US" sz="1200" dirty="0"/>
          </a:p>
        </p:txBody>
      </p:sp>
      <p:sp>
        <p:nvSpPr>
          <p:cNvPr id="136" name="Text 134"/>
          <p:cNvSpPr/>
          <p:nvPr/>
        </p:nvSpPr>
        <p:spPr>
          <a:xfrm>
            <a:off x="3304818"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1.15%</a:t>
            </a:r>
            <a:endParaRPr lang="en-US" sz="1200" dirty="0"/>
          </a:p>
        </p:txBody>
      </p:sp>
      <p:sp>
        <p:nvSpPr>
          <p:cNvPr id="137" name="Text 135"/>
          <p:cNvSpPr/>
          <p:nvPr/>
        </p:nvSpPr>
        <p:spPr>
          <a:xfrm>
            <a:off x="4224099"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38" name="Text 136"/>
          <p:cNvSpPr/>
          <p:nvPr/>
        </p:nvSpPr>
        <p:spPr>
          <a:xfrm>
            <a:off x="5143381"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39" name="Text 137"/>
          <p:cNvSpPr/>
          <p:nvPr/>
        </p:nvSpPr>
        <p:spPr>
          <a:xfrm>
            <a:off x="6062663"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40" name="Text 138"/>
          <p:cNvSpPr/>
          <p:nvPr/>
        </p:nvSpPr>
        <p:spPr>
          <a:xfrm>
            <a:off x="6981944"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41" name="Text 139"/>
          <p:cNvSpPr/>
          <p:nvPr/>
        </p:nvSpPr>
        <p:spPr>
          <a:xfrm>
            <a:off x="7901226"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42" name="Text 140"/>
          <p:cNvSpPr/>
          <p:nvPr/>
        </p:nvSpPr>
        <p:spPr>
          <a:xfrm>
            <a:off x="8820507"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43" name="Text 141"/>
          <p:cNvSpPr/>
          <p:nvPr/>
        </p:nvSpPr>
        <p:spPr>
          <a:xfrm>
            <a:off x="9739789"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2.00%</a:t>
            </a:r>
            <a:endParaRPr lang="en-US" sz="1200" dirty="0"/>
          </a:p>
        </p:txBody>
      </p:sp>
      <p:sp>
        <p:nvSpPr>
          <p:cNvPr id="144" name="Text 142"/>
          <p:cNvSpPr/>
          <p:nvPr/>
        </p:nvSpPr>
        <p:spPr>
          <a:xfrm>
            <a:off x="10659070"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45" name="Text 143"/>
          <p:cNvSpPr/>
          <p:nvPr/>
        </p:nvSpPr>
        <p:spPr>
          <a:xfrm>
            <a:off x="11578352"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0.81%</a:t>
            </a:r>
            <a:endParaRPr lang="en-US" sz="1200" dirty="0"/>
          </a:p>
        </p:txBody>
      </p:sp>
      <p:sp>
        <p:nvSpPr>
          <p:cNvPr id="146" name="Text 144"/>
          <p:cNvSpPr/>
          <p:nvPr/>
        </p:nvSpPr>
        <p:spPr>
          <a:xfrm>
            <a:off x="12497633" y="5114687"/>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0.38%</a:t>
            </a:r>
            <a:endParaRPr lang="en-US" sz="1200" dirty="0"/>
          </a:p>
        </p:txBody>
      </p:sp>
      <p:sp>
        <p:nvSpPr>
          <p:cNvPr id="147" name="Text 145"/>
          <p:cNvSpPr/>
          <p:nvPr/>
        </p:nvSpPr>
        <p:spPr>
          <a:xfrm>
            <a:off x="13416915" y="5114687"/>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5.11%</a:t>
            </a:r>
            <a:endParaRPr lang="en-US" sz="1200" dirty="0"/>
          </a:p>
        </p:txBody>
      </p:sp>
      <p:sp>
        <p:nvSpPr>
          <p:cNvPr id="148" name="Shape 146"/>
          <p:cNvSpPr/>
          <p:nvPr/>
        </p:nvSpPr>
        <p:spPr>
          <a:xfrm>
            <a:off x="423624" y="5383530"/>
            <a:ext cx="13789938" cy="537686"/>
          </a:xfrm>
          <a:prstGeom prst="rect">
            <a:avLst/>
          </a:prstGeom>
          <a:solidFill>
            <a:srgbClr val="000000">
              <a:alpha val="4000"/>
            </a:srgbClr>
          </a:solidFill>
          <a:ln/>
        </p:spPr>
      </p:sp>
      <p:sp>
        <p:nvSpPr>
          <p:cNvPr id="149" name="Text 147"/>
          <p:cNvSpPr/>
          <p:nvPr/>
        </p:nvSpPr>
        <p:spPr>
          <a:xfrm>
            <a:off x="543163" y="5462349"/>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Humanitarian</a:t>
            </a:r>
            <a:endParaRPr lang="en-US" sz="1200" dirty="0"/>
          </a:p>
        </p:txBody>
      </p:sp>
      <p:sp>
        <p:nvSpPr>
          <p:cNvPr id="150" name="Text 148"/>
          <p:cNvSpPr/>
          <p:nvPr/>
        </p:nvSpPr>
        <p:spPr>
          <a:xfrm>
            <a:off x="1466255"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1" name="Text 149"/>
          <p:cNvSpPr/>
          <p:nvPr/>
        </p:nvSpPr>
        <p:spPr>
          <a:xfrm>
            <a:off x="2385536"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2" name="Text 150"/>
          <p:cNvSpPr/>
          <p:nvPr/>
        </p:nvSpPr>
        <p:spPr>
          <a:xfrm>
            <a:off x="3304818"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3" name="Text 151"/>
          <p:cNvSpPr/>
          <p:nvPr/>
        </p:nvSpPr>
        <p:spPr>
          <a:xfrm>
            <a:off x="4224099"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4" name="Text 152"/>
          <p:cNvSpPr/>
          <p:nvPr/>
        </p:nvSpPr>
        <p:spPr>
          <a:xfrm>
            <a:off x="5143381"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0.31%</a:t>
            </a:r>
            <a:endParaRPr lang="en-US" sz="1200" dirty="0"/>
          </a:p>
        </p:txBody>
      </p:sp>
      <p:sp>
        <p:nvSpPr>
          <p:cNvPr id="155" name="Text 153"/>
          <p:cNvSpPr/>
          <p:nvPr/>
        </p:nvSpPr>
        <p:spPr>
          <a:xfrm>
            <a:off x="6062663"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6" name="Text 154"/>
          <p:cNvSpPr/>
          <p:nvPr/>
        </p:nvSpPr>
        <p:spPr>
          <a:xfrm>
            <a:off x="6981944"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7" name="Text 155"/>
          <p:cNvSpPr/>
          <p:nvPr/>
        </p:nvSpPr>
        <p:spPr>
          <a:xfrm>
            <a:off x="7901226"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8" name="Text 156"/>
          <p:cNvSpPr/>
          <p:nvPr/>
        </p:nvSpPr>
        <p:spPr>
          <a:xfrm>
            <a:off x="8820507"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59" name="Text 157"/>
          <p:cNvSpPr/>
          <p:nvPr/>
        </p:nvSpPr>
        <p:spPr>
          <a:xfrm>
            <a:off x="9739789"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0.34%</a:t>
            </a:r>
            <a:endParaRPr lang="en-US" sz="1200" dirty="0"/>
          </a:p>
        </p:txBody>
      </p:sp>
      <p:sp>
        <p:nvSpPr>
          <p:cNvPr id="160" name="Text 158"/>
          <p:cNvSpPr/>
          <p:nvPr/>
        </p:nvSpPr>
        <p:spPr>
          <a:xfrm>
            <a:off x="10659070"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61" name="Text 159"/>
          <p:cNvSpPr/>
          <p:nvPr/>
        </p:nvSpPr>
        <p:spPr>
          <a:xfrm>
            <a:off x="11578352"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0.67%</a:t>
            </a:r>
            <a:endParaRPr lang="en-US" sz="1200" dirty="0"/>
          </a:p>
        </p:txBody>
      </p:sp>
      <p:sp>
        <p:nvSpPr>
          <p:cNvPr id="162" name="Text 160"/>
          <p:cNvSpPr/>
          <p:nvPr/>
        </p:nvSpPr>
        <p:spPr>
          <a:xfrm>
            <a:off x="12497633" y="5462349"/>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0.65%</a:t>
            </a:r>
            <a:endParaRPr lang="en-US" sz="1200" dirty="0"/>
          </a:p>
        </p:txBody>
      </p:sp>
      <p:sp>
        <p:nvSpPr>
          <p:cNvPr id="163" name="Text 161"/>
          <p:cNvSpPr/>
          <p:nvPr/>
        </p:nvSpPr>
        <p:spPr>
          <a:xfrm>
            <a:off x="13416915" y="5462349"/>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1.97%</a:t>
            </a:r>
            <a:endParaRPr lang="en-US" sz="1200" dirty="0"/>
          </a:p>
        </p:txBody>
      </p:sp>
      <p:sp>
        <p:nvSpPr>
          <p:cNvPr id="164" name="Shape 162"/>
          <p:cNvSpPr/>
          <p:nvPr/>
        </p:nvSpPr>
        <p:spPr>
          <a:xfrm>
            <a:off x="423624" y="5921216"/>
            <a:ext cx="13789938" cy="537686"/>
          </a:xfrm>
          <a:prstGeom prst="rect">
            <a:avLst/>
          </a:prstGeom>
          <a:solidFill>
            <a:srgbClr val="FFFFFF">
              <a:alpha val="4000"/>
            </a:srgbClr>
          </a:solidFill>
          <a:ln/>
        </p:spPr>
      </p:sp>
      <p:sp>
        <p:nvSpPr>
          <p:cNvPr id="165" name="Text 163"/>
          <p:cNvSpPr/>
          <p:nvPr/>
        </p:nvSpPr>
        <p:spPr>
          <a:xfrm>
            <a:off x="543163" y="6000036"/>
            <a:ext cx="677823" cy="380047"/>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Veterans Services</a:t>
            </a:r>
            <a:endParaRPr lang="en-US" sz="1200" dirty="0"/>
          </a:p>
        </p:txBody>
      </p:sp>
      <p:sp>
        <p:nvSpPr>
          <p:cNvPr id="166" name="Text 164"/>
          <p:cNvSpPr/>
          <p:nvPr/>
        </p:nvSpPr>
        <p:spPr>
          <a:xfrm>
            <a:off x="1466255"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67" name="Text 165"/>
          <p:cNvSpPr/>
          <p:nvPr/>
        </p:nvSpPr>
        <p:spPr>
          <a:xfrm>
            <a:off x="2385536"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0.50%</a:t>
            </a:r>
            <a:endParaRPr lang="en-US" sz="1200" dirty="0"/>
          </a:p>
        </p:txBody>
      </p:sp>
      <p:sp>
        <p:nvSpPr>
          <p:cNvPr id="168" name="Text 166"/>
          <p:cNvSpPr/>
          <p:nvPr/>
        </p:nvSpPr>
        <p:spPr>
          <a:xfrm>
            <a:off x="3304818"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2.13%</a:t>
            </a:r>
            <a:endParaRPr lang="en-US" sz="1200" dirty="0"/>
          </a:p>
        </p:txBody>
      </p:sp>
      <p:sp>
        <p:nvSpPr>
          <p:cNvPr id="169" name="Text 167"/>
          <p:cNvSpPr/>
          <p:nvPr/>
        </p:nvSpPr>
        <p:spPr>
          <a:xfrm>
            <a:off x="4224099"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0" name="Text 168"/>
          <p:cNvSpPr/>
          <p:nvPr/>
        </p:nvSpPr>
        <p:spPr>
          <a:xfrm>
            <a:off x="5143381"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1" name="Text 169"/>
          <p:cNvSpPr/>
          <p:nvPr/>
        </p:nvSpPr>
        <p:spPr>
          <a:xfrm>
            <a:off x="6062663"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2" name="Text 170"/>
          <p:cNvSpPr/>
          <p:nvPr/>
        </p:nvSpPr>
        <p:spPr>
          <a:xfrm>
            <a:off x="6981944"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3" name="Text 171"/>
          <p:cNvSpPr/>
          <p:nvPr/>
        </p:nvSpPr>
        <p:spPr>
          <a:xfrm>
            <a:off x="7901226"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4" name="Text 172"/>
          <p:cNvSpPr/>
          <p:nvPr/>
        </p:nvSpPr>
        <p:spPr>
          <a:xfrm>
            <a:off x="8820507"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5" name="Text 173"/>
          <p:cNvSpPr/>
          <p:nvPr/>
        </p:nvSpPr>
        <p:spPr>
          <a:xfrm>
            <a:off x="9739789"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6" name="Text 174"/>
          <p:cNvSpPr/>
          <p:nvPr/>
        </p:nvSpPr>
        <p:spPr>
          <a:xfrm>
            <a:off x="10659070"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77" name="Text 175"/>
          <p:cNvSpPr/>
          <p:nvPr/>
        </p:nvSpPr>
        <p:spPr>
          <a:xfrm>
            <a:off x="11578352"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2.68%</a:t>
            </a:r>
            <a:endParaRPr lang="en-US" sz="1200" dirty="0"/>
          </a:p>
        </p:txBody>
      </p:sp>
      <p:sp>
        <p:nvSpPr>
          <p:cNvPr id="178" name="Text 176"/>
          <p:cNvSpPr/>
          <p:nvPr/>
        </p:nvSpPr>
        <p:spPr>
          <a:xfrm>
            <a:off x="12497633" y="6000036"/>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1.60%</a:t>
            </a:r>
            <a:endParaRPr lang="en-US" sz="1200" dirty="0"/>
          </a:p>
        </p:txBody>
      </p:sp>
      <p:sp>
        <p:nvSpPr>
          <p:cNvPr id="179" name="Text 177"/>
          <p:cNvSpPr/>
          <p:nvPr/>
        </p:nvSpPr>
        <p:spPr>
          <a:xfrm>
            <a:off x="13416915" y="6000036"/>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6.91%</a:t>
            </a:r>
            <a:endParaRPr lang="en-US" sz="1200" dirty="0"/>
          </a:p>
        </p:txBody>
      </p:sp>
      <p:sp>
        <p:nvSpPr>
          <p:cNvPr id="180" name="Shape 178"/>
          <p:cNvSpPr/>
          <p:nvPr/>
        </p:nvSpPr>
        <p:spPr>
          <a:xfrm>
            <a:off x="423624" y="6458903"/>
            <a:ext cx="13789938" cy="727710"/>
          </a:xfrm>
          <a:prstGeom prst="rect">
            <a:avLst/>
          </a:prstGeom>
          <a:solidFill>
            <a:srgbClr val="000000">
              <a:alpha val="4000"/>
            </a:srgbClr>
          </a:solidFill>
          <a:ln/>
        </p:spPr>
      </p:sp>
      <p:sp>
        <p:nvSpPr>
          <p:cNvPr id="181" name="Text 179"/>
          <p:cNvSpPr/>
          <p:nvPr/>
        </p:nvSpPr>
        <p:spPr>
          <a:xfrm>
            <a:off x="543163" y="6537722"/>
            <a:ext cx="677823" cy="570071"/>
          </a:xfrm>
          <a:prstGeom prst="rect">
            <a:avLst/>
          </a:prstGeom>
          <a:noFill/>
          <a:ln/>
        </p:spPr>
        <p:txBody>
          <a:bodyPr wrap="squar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Youth Development</a:t>
            </a:r>
            <a:endParaRPr lang="en-US" sz="1200" dirty="0"/>
          </a:p>
        </p:txBody>
      </p:sp>
      <p:sp>
        <p:nvSpPr>
          <p:cNvPr id="182" name="Text 180"/>
          <p:cNvSpPr/>
          <p:nvPr/>
        </p:nvSpPr>
        <p:spPr>
          <a:xfrm>
            <a:off x="1466255"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2.33%</a:t>
            </a:r>
            <a:endParaRPr lang="en-US" sz="1200" dirty="0"/>
          </a:p>
        </p:txBody>
      </p:sp>
      <p:sp>
        <p:nvSpPr>
          <p:cNvPr id="183" name="Text 181"/>
          <p:cNvSpPr/>
          <p:nvPr/>
        </p:nvSpPr>
        <p:spPr>
          <a:xfrm>
            <a:off x="2385536"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18.04%</a:t>
            </a:r>
            <a:endParaRPr lang="en-US" sz="1200" dirty="0"/>
          </a:p>
        </p:txBody>
      </p:sp>
      <p:sp>
        <p:nvSpPr>
          <p:cNvPr id="184" name="Text 182"/>
          <p:cNvSpPr/>
          <p:nvPr/>
        </p:nvSpPr>
        <p:spPr>
          <a:xfrm>
            <a:off x="3304818"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85" name="Text 183"/>
          <p:cNvSpPr/>
          <p:nvPr/>
        </p:nvSpPr>
        <p:spPr>
          <a:xfrm>
            <a:off x="4224099"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86" name="Text 184"/>
          <p:cNvSpPr/>
          <p:nvPr/>
        </p:nvSpPr>
        <p:spPr>
          <a:xfrm>
            <a:off x="5143381"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1.57%</a:t>
            </a:r>
            <a:endParaRPr lang="en-US" sz="1200" dirty="0"/>
          </a:p>
        </p:txBody>
      </p:sp>
      <p:sp>
        <p:nvSpPr>
          <p:cNvPr id="187" name="Text 185"/>
          <p:cNvSpPr/>
          <p:nvPr/>
        </p:nvSpPr>
        <p:spPr>
          <a:xfrm>
            <a:off x="6062663"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88" name="Text 186"/>
          <p:cNvSpPr/>
          <p:nvPr/>
        </p:nvSpPr>
        <p:spPr>
          <a:xfrm>
            <a:off x="6981944"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89" name="Text 187"/>
          <p:cNvSpPr/>
          <p:nvPr/>
        </p:nvSpPr>
        <p:spPr>
          <a:xfrm>
            <a:off x="7901226"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0.30%</a:t>
            </a:r>
            <a:endParaRPr lang="en-US" sz="1200" dirty="0"/>
          </a:p>
        </p:txBody>
      </p:sp>
      <p:sp>
        <p:nvSpPr>
          <p:cNvPr id="190" name="Text 188"/>
          <p:cNvSpPr/>
          <p:nvPr/>
        </p:nvSpPr>
        <p:spPr>
          <a:xfrm>
            <a:off x="8820507"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91" name="Text 189"/>
          <p:cNvSpPr/>
          <p:nvPr/>
        </p:nvSpPr>
        <p:spPr>
          <a:xfrm>
            <a:off x="9739789"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0.96%</a:t>
            </a:r>
            <a:endParaRPr lang="en-US" sz="1200" dirty="0"/>
          </a:p>
        </p:txBody>
      </p:sp>
      <p:sp>
        <p:nvSpPr>
          <p:cNvPr id="192" name="Text 190"/>
          <p:cNvSpPr/>
          <p:nvPr/>
        </p:nvSpPr>
        <p:spPr>
          <a:xfrm>
            <a:off x="10659070"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93" name="Text 191"/>
          <p:cNvSpPr/>
          <p:nvPr/>
        </p:nvSpPr>
        <p:spPr>
          <a:xfrm>
            <a:off x="11578352"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0.64%</a:t>
            </a:r>
            <a:endParaRPr lang="en-US" sz="1200" dirty="0"/>
          </a:p>
        </p:txBody>
      </p:sp>
      <p:sp>
        <p:nvSpPr>
          <p:cNvPr id="194" name="Text 192"/>
          <p:cNvSpPr/>
          <p:nvPr/>
        </p:nvSpPr>
        <p:spPr>
          <a:xfrm>
            <a:off x="12497633" y="653772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0.00%</a:t>
            </a:r>
            <a:endParaRPr lang="en-US" sz="1200" dirty="0"/>
          </a:p>
        </p:txBody>
      </p:sp>
      <p:sp>
        <p:nvSpPr>
          <p:cNvPr id="195" name="Text 193"/>
          <p:cNvSpPr/>
          <p:nvPr/>
        </p:nvSpPr>
        <p:spPr>
          <a:xfrm>
            <a:off x="13416915" y="6537722"/>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4.13%</a:t>
            </a:r>
            <a:endParaRPr lang="en-US" sz="1200" dirty="0"/>
          </a:p>
        </p:txBody>
      </p:sp>
      <p:sp>
        <p:nvSpPr>
          <p:cNvPr id="196" name="Shape 194"/>
          <p:cNvSpPr/>
          <p:nvPr/>
        </p:nvSpPr>
        <p:spPr>
          <a:xfrm>
            <a:off x="423624" y="7186613"/>
            <a:ext cx="13789938" cy="347663"/>
          </a:xfrm>
          <a:prstGeom prst="rect">
            <a:avLst/>
          </a:prstGeom>
          <a:solidFill>
            <a:srgbClr val="FFFFFF">
              <a:alpha val="4000"/>
            </a:srgbClr>
          </a:solidFill>
          <a:ln/>
        </p:spPr>
      </p:sp>
      <p:sp>
        <p:nvSpPr>
          <p:cNvPr id="197" name="Text 195"/>
          <p:cNvSpPr/>
          <p:nvPr/>
        </p:nvSpPr>
        <p:spPr>
          <a:xfrm>
            <a:off x="543163" y="7265432"/>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Grand Total</a:t>
            </a:r>
            <a:endParaRPr lang="en-US" sz="1200" dirty="0"/>
          </a:p>
        </p:txBody>
      </p:sp>
      <p:sp>
        <p:nvSpPr>
          <p:cNvPr id="198" name="Text 196"/>
          <p:cNvSpPr/>
          <p:nvPr/>
        </p:nvSpPr>
        <p:spPr>
          <a:xfrm>
            <a:off x="1466255"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4.66%</a:t>
            </a:r>
            <a:endParaRPr lang="en-US" sz="1200" dirty="0"/>
          </a:p>
        </p:txBody>
      </p:sp>
      <p:sp>
        <p:nvSpPr>
          <p:cNvPr id="199" name="Text 197"/>
          <p:cNvSpPr/>
          <p:nvPr/>
        </p:nvSpPr>
        <p:spPr>
          <a:xfrm>
            <a:off x="2385536"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41.40%</a:t>
            </a:r>
            <a:endParaRPr lang="en-US" sz="1200" dirty="0"/>
          </a:p>
        </p:txBody>
      </p:sp>
      <p:sp>
        <p:nvSpPr>
          <p:cNvPr id="200" name="Text 198"/>
          <p:cNvSpPr/>
          <p:nvPr/>
        </p:nvSpPr>
        <p:spPr>
          <a:xfrm>
            <a:off x="3304818"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10.56%</a:t>
            </a:r>
            <a:endParaRPr lang="en-US" sz="1200" dirty="0"/>
          </a:p>
        </p:txBody>
      </p:sp>
      <p:sp>
        <p:nvSpPr>
          <p:cNvPr id="201" name="Text 199"/>
          <p:cNvSpPr/>
          <p:nvPr/>
        </p:nvSpPr>
        <p:spPr>
          <a:xfrm>
            <a:off x="4224099"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1.11%</a:t>
            </a:r>
            <a:endParaRPr lang="en-US" sz="1200" dirty="0"/>
          </a:p>
        </p:txBody>
      </p:sp>
      <p:sp>
        <p:nvSpPr>
          <p:cNvPr id="202" name="Text 200"/>
          <p:cNvSpPr/>
          <p:nvPr/>
        </p:nvSpPr>
        <p:spPr>
          <a:xfrm>
            <a:off x="5143381"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12.42%</a:t>
            </a:r>
            <a:endParaRPr lang="en-US" sz="1200" dirty="0"/>
          </a:p>
        </p:txBody>
      </p:sp>
      <p:sp>
        <p:nvSpPr>
          <p:cNvPr id="203" name="Text 201"/>
          <p:cNvSpPr/>
          <p:nvPr/>
        </p:nvSpPr>
        <p:spPr>
          <a:xfrm>
            <a:off x="6062663"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0.96%</a:t>
            </a:r>
            <a:endParaRPr lang="en-US" sz="1200" dirty="0"/>
          </a:p>
        </p:txBody>
      </p:sp>
      <p:sp>
        <p:nvSpPr>
          <p:cNvPr id="204" name="Text 202"/>
          <p:cNvSpPr/>
          <p:nvPr/>
        </p:nvSpPr>
        <p:spPr>
          <a:xfrm>
            <a:off x="6981944"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10.62%</a:t>
            </a:r>
            <a:endParaRPr lang="en-US" sz="1200" dirty="0"/>
          </a:p>
        </p:txBody>
      </p:sp>
      <p:sp>
        <p:nvSpPr>
          <p:cNvPr id="205" name="Text 203"/>
          <p:cNvSpPr/>
          <p:nvPr/>
        </p:nvSpPr>
        <p:spPr>
          <a:xfrm>
            <a:off x="7901226"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0.75%</a:t>
            </a:r>
            <a:endParaRPr lang="en-US" sz="1200" dirty="0"/>
          </a:p>
        </p:txBody>
      </p:sp>
      <p:sp>
        <p:nvSpPr>
          <p:cNvPr id="206" name="Text 204"/>
          <p:cNvSpPr/>
          <p:nvPr/>
        </p:nvSpPr>
        <p:spPr>
          <a:xfrm>
            <a:off x="8820507"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0.59%</a:t>
            </a:r>
            <a:endParaRPr lang="en-US" sz="1200" dirty="0"/>
          </a:p>
        </p:txBody>
      </p:sp>
      <p:sp>
        <p:nvSpPr>
          <p:cNvPr id="207" name="Text 205"/>
          <p:cNvSpPr/>
          <p:nvPr/>
        </p:nvSpPr>
        <p:spPr>
          <a:xfrm>
            <a:off x="9739789"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15.31%</a:t>
            </a:r>
            <a:endParaRPr lang="en-US" sz="1200" dirty="0"/>
          </a:p>
        </p:txBody>
      </p:sp>
      <p:sp>
        <p:nvSpPr>
          <p:cNvPr id="208" name="Text 206"/>
          <p:cNvSpPr/>
          <p:nvPr/>
        </p:nvSpPr>
        <p:spPr>
          <a:xfrm>
            <a:off x="10659070"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4.81%</a:t>
            </a:r>
            <a:endParaRPr lang="en-US" sz="1200" dirty="0"/>
          </a:p>
        </p:txBody>
      </p:sp>
      <p:sp>
        <p:nvSpPr>
          <p:cNvPr id="209" name="Text 207"/>
          <p:cNvSpPr/>
          <p:nvPr/>
        </p:nvSpPr>
        <p:spPr>
          <a:xfrm>
            <a:off x="11578352"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13.03%</a:t>
            </a:r>
            <a:endParaRPr lang="en-US" sz="1200" dirty="0"/>
          </a:p>
        </p:txBody>
      </p:sp>
      <p:sp>
        <p:nvSpPr>
          <p:cNvPr id="210" name="Text 208"/>
          <p:cNvSpPr/>
          <p:nvPr/>
        </p:nvSpPr>
        <p:spPr>
          <a:xfrm>
            <a:off x="12497633" y="7265432"/>
            <a:ext cx="67401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9.49%</a:t>
            </a:r>
            <a:endParaRPr lang="en-US" sz="1200" dirty="0"/>
          </a:p>
        </p:txBody>
      </p:sp>
      <p:sp>
        <p:nvSpPr>
          <p:cNvPr id="211" name="Text 209"/>
          <p:cNvSpPr/>
          <p:nvPr/>
        </p:nvSpPr>
        <p:spPr>
          <a:xfrm>
            <a:off x="13416915" y="7265432"/>
            <a:ext cx="677823" cy="190024"/>
          </a:xfrm>
          <a:prstGeom prst="rect">
            <a:avLst/>
          </a:prstGeom>
          <a:noFill/>
          <a:ln/>
        </p:spPr>
        <p:txBody>
          <a:bodyPr wrap="none" lIns="0" tIns="0" rIns="0" bIns="0" rtlCol="0" anchor="t"/>
          <a:lstStyle/>
          <a:p>
            <a:pPr marL="0" indent="0">
              <a:lnSpc>
                <a:spcPts val="1450"/>
              </a:lnSpc>
              <a:buNone/>
            </a:pPr>
            <a:r>
              <a:rPr lang="en-US" sz="1200" dirty="0">
                <a:solidFill>
                  <a:srgbClr val="2A2742"/>
                </a:solidFill>
                <a:latin typeface="Arimo" pitchFamily="34" charset="0"/>
                <a:ea typeface="Arimo" pitchFamily="34" charset="-122"/>
                <a:cs typeface="Arimo" pitchFamily="34" charset="-120"/>
              </a:rPr>
              <a:t>100.00%</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1313</Words>
  <Application>Microsoft Office PowerPoint</Application>
  <PresentationFormat>Custom</PresentationFormat>
  <Paragraphs>279</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Arimo Medium</vt:lpstr>
      <vt:lpstr>Arimo</vt:lpstr>
      <vt:lpstr>Outfit Extra Bold</vt:lpstr>
      <vt:lpstr>Arial</vt:lpstr>
      <vt:lpstr>Arimo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hud</cp:lastModifiedBy>
  <cp:revision>3</cp:revision>
  <dcterms:created xsi:type="dcterms:W3CDTF">2024-10-12T15:41:59Z</dcterms:created>
  <dcterms:modified xsi:type="dcterms:W3CDTF">2024-10-15T13:56:24Z</dcterms:modified>
</cp:coreProperties>
</file>